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/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/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/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/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661307" marR="0" indent="-20410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1049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VL/Photolith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VL/SEM.htm" TargetMode="Externa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Great Science versus Viable Technology?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86868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Class goal is to prepare YOU to judge new NanoSCIENCE &amp; NanoTECHNOLOGY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it's not just a question of cold hard facts, the key word is </a:t>
            </a:r>
            <a:r>
              <a:rPr b="1"/>
              <a:t>judgment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And I realized that for this I really needed to adjust your level of skepticism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 WHY?	Science is generally taught in the PAST TENSE</a:t>
            </a:r>
            <a:endParaRPr sz="1400"/>
          </a:p>
          <a:p>
            <a:pPr>
              <a:defRPr sz="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	But Nanoscience is PRESENT TENSE 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FFCC00"/>
                </a:solidFill>
              </a:rPr>
              <a:t>It is going on right now!</a:t>
            </a:r>
          </a:p>
          <a:p>
            <a:pPr>
              <a:defRPr sz="9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Does that make it more exciting?  Absolutely!   		</a:t>
            </a:r>
          </a:p>
          <a:p>
            <a:pPr>
              <a:defRPr sz="10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	But it also means we lack the benefits of hindsight</a:t>
            </a:r>
          </a:p>
          <a:p>
            <a:pPr>
              <a:defRPr sz="1800"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It's thus particularly important that we understand scientific process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Drawing the distinctions in Microtechnology</a:t>
            </a:r>
          </a:p>
        </p:txBody>
      </p:sp>
      <p:sp>
        <p:nvSpPr>
          <p:cNvPr id="14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686800" cy="53340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Relevant example is "photolithography" - optical micro-patterning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400"/>
              <a:t>Last class described it schematically: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(UV light through shadow mask </a:t>
            </a:r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onto polymer "resist" coated wafer)</a:t>
            </a:r>
            <a:r>
              <a:rPr sz="1600"/>
              <a:t> 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what do machines ("tools") really look like and what are they capable of?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Laboratory PHOTO-lithography tools don't look all that different from schematic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</a:t>
            </a:r>
            <a:r>
              <a:rPr sz="1400"/>
              <a:t>Mask and wafer below microscope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		Arm at left and knobs below to move wafer to proper position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		UV light source (at rear) then directed via mirror through stack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		</a:t>
            </a:r>
            <a:r>
              <a:rPr sz="1200"/>
              <a:t>(Karl Suss MJB3-IR w/ thru wafer IR camera: www.bidservice.com)</a:t>
            </a:r>
          </a:p>
        </p:txBody>
      </p:sp>
      <p:pic>
        <p:nvPicPr>
          <p:cNvPr id="14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7200" y="1219200"/>
            <a:ext cx="2819400" cy="161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4114800"/>
            <a:ext cx="2438400" cy="235267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tangle 6"/>
          <p:cNvSpPr txBox="1"/>
          <p:nvPr/>
        </p:nvSpPr>
        <p:spPr>
          <a:xfrm>
            <a:off x="7239000" y="1676400"/>
            <a:ext cx="1676400" cy="42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Source: R. Bruce Darling</a:t>
            </a:r>
          </a:p>
          <a:p>
            <a:pPr algn="ctr"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University of Washington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1391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More modern </a:t>
            </a:r>
            <a:r>
              <a:rPr b="1"/>
              <a:t>production</a:t>
            </a:r>
            <a:r>
              <a:t> photolithography tools:</a:t>
            </a:r>
          </a:p>
        </p:txBody>
      </p:sp>
      <p:sp>
        <p:nvSpPr>
          <p:cNvPr id="148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762000"/>
            <a:ext cx="4419600" cy="43434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Nikon stepper recreated in virtual reality on </a:t>
            </a:r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WeCanFigureThisOut.org website:</a:t>
            </a:r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600"/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sz="500"/>
          </a:p>
          <a:p>
            <a:pPr algn="ctr">
              <a:spcBef>
                <a:spcPts val="300"/>
              </a:spcBef>
              <a:defRPr sz="900">
                <a:latin typeface="+mn-lt"/>
                <a:ea typeface="+mn-ea"/>
                <a:cs typeface="+mn-cs"/>
                <a:sym typeface="Arial"/>
              </a:defRPr>
            </a:pPr>
            <a:r>
              <a:t>(</a:t>
            </a:r>
            <a:r>
              <a:rPr sz="1400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https://WeCanFigureThisOut.org/VL/Photolith.htm</a:t>
            </a:r>
            <a:r>
              <a:t>)</a:t>
            </a:r>
          </a:p>
        </p:txBody>
      </p:sp>
      <p:sp>
        <p:nvSpPr>
          <p:cNvPr id="149" name="Rectangle 4"/>
          <p:cNvSpPr txBox="1"/>
          <p:nvPr/>
        </p:nvSpPr>
        <p:spPr>
          <a:xfrm>
            <a:off x="4914900" y="876300"/>
            <a:ext cx="3963155" cy="6328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ASML stepper:  248 nm light, 20M$</a:t>
            </a:r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(</a:t>
            </a:r>
            <a:r>
              <a:rPr sz="1400"/>
              <a:t>www.asml.com</a:t>
            </a:r>
            <a:r>
              <a:t>)</a:t>
            </a:r>
          </a:p>
          <a:p>
            <a:pPr>
              <a:spcBef>
                <a:spcPts val="400"/>
              </a:spcBef>
              <a:defRPr sz="2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5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1447800"/>
            <a:ext cx="1905000" cy="1454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2200" y="1447800"/>
            <a:ext cx="1828800" cy="1420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800" y="3048000"/>
            <a:ext cx="1905000" cy="1428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rcRect l="28889" b="10001"/>
          <a:stretch>
            <a:fillRect/>
          </a:stretch>
        </p:blipFill>
        <p:spPr>
          <a:xfrm>
            <a:off x="2362199" y="3048000"/>
            <a:ext cx="1752602" cy="141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rcRect t="4457" r="6667"/>
          <a:stretch>
            <a:fillRect/>
          </a:stretch>
        </p:blipFill>
        <p:spPr>
          <a:xfrm>
            <a:off x="4648199" y="1447800"/>
            <a:ext cx="4114802" cy="297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10"/>
          <p:cNvSpPr txBox="1"/>
          <p:nvPr/>
        </p:nvSpPr>
        <p:spPr>
          <a:xfrm>
            <a:off x="304800" y="5181600"/>
            <a:ext cx="8458200" cy="1577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Both are capable of printing of</a:t>
            </a:r>
            <a:r>
              <a:rPr>
                <a:solidFill>
                  <a:srgbClr val="FF9933"/>
                </a:solidFill>
              </a:rPr>
              <a:t> </a:t>
            </a:r>
            <a:r>
              <a:rPr>
                <a:solidFill>
                  <a:srgbClr val="FFCC00"/>
                </a:solidFill>
              </a:rPr>
              <a:t>entire integrated circuit in a single rapid step</a:t>
            </a:r>
          </a:p>
          <a:p>
            <a:pPr algn="ctr">
              <a:spcBef>
                <a:spcPts val="400"/>
              </a:spcBef>
              <a:defRPr sz="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Then precisely moving to next circuit and repeating process ("stepping")</a:t>
            </a:r>
          </a:p>
          <a:p>
            <a:pPr algn="ctr">
              <a:spcBef>
                <a:spcPts val="400"/>
              </a:spcBef>
              <a:defRPr sz="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Hands-off, fully automated!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58" name="Rectangle 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534400" cy="685800"/>
          </a:xfrm>
          <a:prstGeom prst="rect">
            <a:avLst/>
          </a:prstGeom>
        </p:spPr>
        <p:txBody>
          <a:bodyPr/>
          <a:lstStyle/>
          <a:p>
            <a:pPr algn="l" defTabSz="804672">
              <a:defRPr sz="2112">
                <a:effectLst>
                  <a:outerShdw blurRad="33528" dist="33528" dir="2700000" rotWithShape="0">
                    <a:srgbClr val="000000"/>
                  </a:outerShdw>
                </a:effectLst>
              </a:defRPr>
            </a:pPr>
            <a:r>
              <a:t>Preceding is CLEARLY technology </a:t>
            </a:r>
            <a:br/>
            <a:r>
              <a:t>			But where does boundary get fuzzy?</a:t>
            </a:r>
          </a:p>
        </p:txBody>
      </p:sp>
      <p:sp>
        <p:nvSpPr>
          <p:cNvPr id="159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86800" cy="51816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How are the shadow masks for those tools patterned?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800">
                <a:solidFill>
                  <a:srgbClr val="FFCC00"/>
                </a:solidFill>
              </a:rPr>
              <a:t>E-Beam Lithography (E stands for electron) - Derived from common SEMs!</a:t>
            </a:r>
          </a:p>
          <a:p>
            <a:pPr>
              <a:defRPr sz="2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Scanning Electron Microscope: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	</a:t>
            </a:r>
            <a:r>
              <a:rPr sz="1800"/>
              <a:t>Laboratory workhorse for seeing things 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		smaller than the wavelength of light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	But how does it work?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			From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https://WeCanFigureThisOut.org/VL/SEM.htm</a:t>
            </a:r>
            <a:r>
              <a:t>:</a:t>
            </a:r>
          </a:p>
        </p:txBody>
      </p:sp>
      <p:pic>
        <p:nvPicPr>
          <p:cNvPr id="16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3352800"/>
            <a:ext cx="3505200" cy="2630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63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810000" y="609600"/>
            <a:ext cx="5029200" cy="2438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Start by heating metal filament 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Then pull electrons off with positive electrode</a:t>
            </a:r>
          </a:p>
        </p:txBody>
      </p:sp>
      <p:pic>
        <p:nvPicPr>
          <p:cNvPr id="16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16667" r="18889" b="26666"/>
          <a:stretch>
            <a:fillRect/>
          </a:stretch>
        </p:blipFill>
        <p:spPr>
          <a:xfrm>
            <a:off x="304800" y="573087"/>
            <a:ext cx="3352800" cy="2543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00" y="3352800"/>
            <a:ext cx="3733800" cy="279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ctangle 8"/>
          <p:cNvSpPr txBox="1"/>
          <p:nvPr/>
        </p:nvSpPr>
        <p:spPr>
          <a:xfrm>
            <a:off x="228600" y="3543299"/>
            <a:ext cx="4610339" cy="2427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Diverging electrons pass through bore of cylindrical magnetic lens</a:t>
            </a:r>
          </a:p>
          <a:p>
            <a:pPr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Force</a:t>
            </a:r>
            <a:r>
              <a:rPr b="1" baseline="-22888"/>
              <a:t>magnetic</a:t>
            </a:r>
            <a:r>
              <a:t> = q (v x B)</a:t>
            </a:r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Electrons spiral 1/2 turn around B field loops</a:t>
            </a:r>
          </a:p>
          <a:p>
            <a:pPr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Diverting back toward axis (= focusing)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pic>
        <p:nvPicPr>
          <p:cNvPr id="16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381000"/>
            <a:ext cx="3567113" cy="2676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3352800"/>
            <a:ext cx="3733800" cy="278765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Rectangle 8"/>
          <p:cNvSpPr txBox="1">
            <a:spLocks noGrp="1"/>
          </p:cNvSpPr>
          <p:nvPr>
            <p:ph type="body" sz="quarter" idx="1"/>
          </p:nvPr>
        </p:nvSpPr>
        <p:spPr>
          <a:xfrm>
            <a:off x="3962400" y="457200"/>
            <a:ext cx="4953000" cy="2438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Small electromagnetic coils in last lens cycle current up and down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AC magnetic field scans e-beam across sample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"Secondary" electrons are emitted from the sample 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Electron multiplier (cylinder) amplifies their signal</a:t>
            </a:r>
          </a:p>
        </p:txBody>
      </p:sp>
      <p:sp>
        <p:nvSpPr>
          <p:cNvPr id="172" name="Rectangle 9"/>
          <p:cNvSpPr txBox="1"/>
          <p:nvPr/>
        </p:nvSpPr>
        <p:spPr>
          <a:xfrm>
            <a:off x="127000" y="3505200"/>
            <a:ext cx="5181600" cy="259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Different materials emit different numbers of</a:t>
            </a:r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secondary electrons</a:t>
            </a:r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Electrons from different shapes + slopes more or less likely to reach multiplier  </a:t>
            </a:r>
            <a:r>
              <a:rPr>
                <a:solidFill>
                  <a:srgbClr val="FFCC00"/>
                </a:solidFill>
              </a:rPr>
              <a:t>(huh? explain!)</a:t>
            </a:r>
            <a:endParaRPr>
              <a:solidFill>
                <a:srgbClr val="FF9900"/>
              </a:solidFill>
            </a:endParaRPr>
          </a:p>
          <a:p>
            <a:pPr>
              <a:spcBef>
                <a:spcPts val="400"/>
              </a:spcBef>
              <a:defRPr sz="1200" b="0">
                <a:solidFill>
                  <a:srgbClr val="FF99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Result: Get "contrasting" brightness point by point</a:t>
            </a:r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Mapped into corresponding pixels on screen </a:t>
            </a:r>
          </a:p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(here real SEM image of 'V" on Virginia quarter coin)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To convert SEM to e-beam lithography, you only need to:</a:t>
            </a:r>
          </a:p>
        </p:txBody>
      </p:sp>
      <p:sp>
        <p:nvSpPr>
          <p:cNvPr id="17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Add a "beam blanker" = Means of rapidly turning beam off and on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You can just apply voltage to two parallel metal plates to slam beam off to the side!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Then add a computer to decide when the beam is to be on or off 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For instance, based on CAD drawing of desired mask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		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		Not surprisingly, result is an instrument 					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		that looks almost identical to SEM!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			(UVA's e-beam lithography system)</a:t>
            </a:r>
          </a:p>
        </p:txBody>
      </p:sp>
      <p:pic>
        <p:nvPicPr>
          <p:cNvPr id="17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429000"/>
            <a:ext cx="3886200" cy="2914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8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What has this got to do with making masks?</a:t>
            </a:r>
          </a:p>
        </p:txBody>
      </p:sp>
      <p:sp>
        <p:nvSpPr>
          <p:cNvPr id="18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Scan e-beam across photoresist (polymer) covered, metal-coated, glass plate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2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Where beam was on, photoresist polymer is "exposed" (i.e. its bonding altered)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			</a:t>
            </a:r>
            <a:r>
              <a:rPr sz="1600">
                <a:solidFill>
                  <a:srgbClr val="FFCC00"/>
                </a:solidFill>
              </a:rPr>
              <a:t>Works as well or better than UV: </a:t>
            </a:r>
          </a:p>
          <a:p>
            <a:pPr>
              <a:defRPr sz="16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				     e-beam has more energy!</a:t>
            </a:r>
            <a:endParaRPr>
              <a:solidFill>
                <a:srgbClr val="FF9933"/>
              </a:solidFill>
            </a:endParaRPr>
          </a:p>
          <a:p>
            <a:pPr>
              <a:defRPr sz="3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Then "develop" photoresist pattern:		 The etch away unprotected metal:</a:t>
            </a:r>
          </a:p>
        </p:txBody>
      </p:sp>
      <p:pic>
        <p:nvPicPr>
          <p:cNvPr id="182" name="Great Science vs Viable Technology - 3D figure 1.gif" descr="Great Science vs Viable Technology - 3D figure 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135" y="1084012"/>
            <a:ext cx="6979636" cy="5150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8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But did you spot key difference from earlier photolithography?</a:t>
            </a:r>
          </a:p>
        </p:txBody>
      </p:sp>
      <p:sp>
        <p:nvSpPr>
          <p:cNvPr id="18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Photolithography printed entire integrated circuit at once!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All elements were printed "</a:t>
            </a:r>
            <a:r>
              <a:rPr sz="1600">
                <a:solidFill>
                  <a:srgbClr val="FFCC00"/>
                </a:solidFill>
              </a:rPr>
              <a:t>in parallel</a:t>
            </a:r>
            <a:r>
              <a:rPr sz="1600"/>
              <a:t>" across full circuit area: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E-beam lithography printed point by point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As e-beam was scanned "</a:t>
            </a:r>
            <a:r>
              <a:rPr sz="1600">
                <a:solidFill>
                  <a:srgbClr val="FFCC00"/>
                </a:solidFill>
              </a:rPr>
              <a:t>sequentially</a:t>
            </a:r>
            <a:r>
              <a:rPr sz="1600"/>
              <a:t>" or "</a:t>
            </a:r>
            <a:r>
              <a:rPr sz="1600">
                <a:solidFill>
                  <a:srgbClr val="FFCC00"/>
                </a:solidFill>
              </a:rPr>
              <a:t>serially</a:t>
            </a:r>
            <a:r>
              <a:rPr sz="1600"/>
              <a:t>" across mask</a:t>
            </a:r>
            <a:r>
              <a:t>: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But HERE serial e-beam write is OK: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Mask is created once, lasts a long time, is used to print 1000's of wafers!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E-beam → Computer programmed, ultra-fine patterning (to ~ nanometer scale)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So slow e-beam mask creation is still economically viable technology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>
                <a:solidFill>
                  <a:srgbClr val="FFCC00"/>
                </a:solidFill>
              </a:rPr>
              <a:t>Because we can afford slow expensive process for production of </a:t>
            </a:r>
            <a:r>
              <a:rPr sz="1600" u="sng">
                <a:solidFill>
                  <a:srgbClr val="FFCC00"/>
                </a:solidFill>
              </a:rPr>
              <a:t>reusable</a:t>
            </a:r>
            <a:r>
              <a:rPr sz="1600">
                <a:solidFill>
                  <a:srgbClr val="FFCC00"/>
                </a:solidFill>
              </a:rPr>
              <a:t> masks!</a:t>
            </a:r>
          </a:p>
        </p:txBody>
      </p:sp>
      <p:sp>
        <p:nvSpPr>
          <p:cNvPr id="187" name="Rectangle 4"/>
          <p:cNvSpPr/>
          <p:nvPr/>
        </p:nvSpPr>
        <p:spPr>
          <a:xfrm>
            <a:off x="7772400" y="1524000"/>
            <a:ext cx="5334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Line 5"/>
          <p:cNvSpPr/>
          <p:nvPr/>
        </p:nvSpPr>
        <p:spPr>
          <a:xfrm>
            <a:off x="7772400" y="2590800"/>
            <a:ext cx="5334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Line 7"/>
          <p:cNvSpPr/>
          <p:nvPr/>
        </p:nvSpPr>
        <p:spPr>
          <a:xfrm>
            <a:off x="7772400" y="2652713"/>
            <a:ext cx="5334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Line 8"/>
          <p:cNvSpPr/>
          <p:nvPr/>
        </p:nvSpPr>
        <p:spPr>
          <a:xfrm flipV="1">
            <a:off x="8305800" y="2586038"/>
            <a:ext cx="0" cy="762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Line 9"/>
          <p:cNvSpPr/>
          <p:nvPr/>
        </p:nvSpPr>
        <p:spPr>
          <a:xfrm flipV="1">
            <a:off x="7772400" y="2647949"/>
            <a:ext cx="0" cy="762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Line 10"/>
          <p:cNvSpPr/>
          <p:nvPr/>
        </p:nvSpPr>
        <p:spPr>
          <a:xfrm>
            <a:off x="7772400" y="2719388"/>
            <a:ext cx="5334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Line 16"/>
          <p:cNvSpPr/>
          <p:nvPr/>
        </p:nvSpPr>
        <p:spPr>
          <a:xfrm>
            <a:off x="7772400" y="2786063"/>
            <a:ext cx="5334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Line 17"/>
          <p:cNvSpPr/>
          <p:nvPr/>
        </p:nvSpPr>
        <p:spPr>
          <a:xfrm flipV="1">
            <a:off x="8305800" y="2719388"/>
            <a:ext cx="0" cy="762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Line 18"/>
          <p:cNvSpPr/>
          <p:nvPr/>
        </p:nvSpPr>
        <p:spPr>
          <a:xfrm flipV="1">
            <a:off x="7772400" y="2781299"/>
            <a:ext cx="0" cy="762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Line 19"/>
          <p:cNvSpPr/>
          <p:nvPr/>
        </p:nvSpPr>
        <p:spPr>
          <a:xfrm>
            <a:off x="7772400" y="2852738"/>
            <a:ext cx="5334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Line 20"/>
          <p:cNvSpPr/>
          <p:nvPr/>
        </p:nvSpPr>
        <p:spPr>
          <a:xfrm>
            <a:off x="7781925" y="2919413"/>
            <a:ext cx="5334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Line 21"/>
          <p:cNvSpPr/>
          <p:nvPr/>
        </p:nvSpPr>
        <p:spPr>
          <a:xfrm flipV="1">
            <a:off x="8315325" y="2852738"/>
            <a:ext cx="0" cy="762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Line 22"/>
          <p:cNvSpPr/>
          <p:nvPr/>
        </p:nvSpPr>
        <p:spPr>
          <a:xfrm flipV="1">
            <a:off x="7781925" y="2914649"/>
            <a:ext cx="0" cy="762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" name="Line 23"/>
          <p:cNvSpPr/>
          <p:nvPr/>
        </p:nvSpPr>
        <p:spPr>
          <a:xfrm>
            <a:off x="7781925" y="2986088"/>
            <a:ext cx="5334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Line 24"/>
          <p:cNvSpPr/>
          <p:nvPr/>
        </p:nvSpPr>
        <p:spPr>
          <a:xfrm>
            <a:off x="7777163" y="3052763"/>
            <a:ext cx="5334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Line 25"/>
          <p:cNvSpPr/>
          <p:nvPr/>
        </p:nvSpPr>
        <p:spPr>
          <a:xfrm flipV="1">
            <a:off x="8310563" y="2986088"/>
            <a:ext cx="1" cy="762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Line 26"/>
          <p:cNvSpPr/>
          <p:nvPr/>
        </p:nvSpPr>
        <p:spPr>
          <a:xfrm flipV="1">
            <a:off x="7777163" y="3047999"/>
            <a:ext cx="1" cy="762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Line 27"/>
          <p:cNvSpPr/>
          <p:nvPr/>
        </p:nvSpPr>
        <p:spPr>
          <a:xfrm>
            <a:off x="7777163" y="3119438"/>
            <a:ext cx="533401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0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Photo vs. E-beam lithography patterning rates?</a:t>
            </a:r>
          </a:p>
        </p:txBody>
      </p:sp>
      <p:sp>
        <p:nvSpPr>
          <p:cNvPr id="208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991600" cy="44958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5943600" algn="l"/>
              </a:tabLst>
              <a:defRPr sz="1800"/>
            </a:pPr>
            <a:r>
              <a:t>								</a:t>
            </a:r>
          </a:p>
          <a:p>
            <a:pPr marL="0" lvl="8" indent="3863340">
              <a:buSzTx/>
              <a:buNone/>
              <a:tabLst>
                <a:tab pos="5943600" algn="l"/>
              </a:tabLst>
              <a:defRPr sz="1800"/>
            </a:pPr>
            <a:r>
              <a:t>					 </a:t>
            </a:r>
            <a:endParaRPr sz="1400"/>
          </a:p>
          <a:p>
            <a:pPr>
              <a:spcBef>
                <a:spcPts val="300"/>
              </a:spcBef>
              <a:tabLst>
                <a:tab pos="5943600" algn="l"/>
              </a:tabLst>
              <a:defRPr sz="1400"/>
            </a:pPr>
            <a:r>
              <a:t>	Source: Don Tennant</a:t>
            </a:r>
          </a:p>
          <a:p>
            <a:pPr marL="0" lvl="8" indent="3817620">
              <a:spcBef>
                <a:spcPts val="300"/>
              </a:spcBef>
              <a:buSzTx/>
              <a:buNone/>
              <a:tabLst>
                <a:tab pos="5943600" algn="l"/>
              </a:tabLst>
              <a:defRPr sz="1400"/>
            </a:pPr>
            <a:r>
              <a:t>                                       (then at) Bell Labs</a:t>
            </a:r>
          </a:p>
          <a:p>
            <a:pPr>
              <a:spcBef>
                <a:spcPts val="300"/>
              </a:spcBef>
              <a:tabLst>
                <a:tab pos="5943600" algn="l"/>
              </a:tabLst>
              <a:defRPr sz="1400"/>
            </a:pPr>
            <a:r>
              <a:t>	Assumes printing 50% of area</a:t>
            </a:r>
          </a:p>
          <a:p>
            <a:pPr>
              <a:tabLst>
                <a:tab pos="5943600" algn="l"/>
              </a:tabLst>
              <a:defRPr sz="1400"/>
            </a:pPr>
            <a:endParaRPr/>
          </a:p>
          <a:p>
            <a:pPr>
              <a:tabLst>
                <a:tab pos="5943600" algn="l"/>
              </a:tabLst>
              <a:defRPr sz="1800"/>
            </a:pPr>
            <a:r>
              <a:t>					</a:t>
            </a:r>
            <a:r>
              <a:rPr>
                <a:solidFill>
                  <a:srgbClr val="FFCC00"/>
                </a:solidFill>
              </a:rPr>
              <a:t>If area to be printed is</a:t>
            </a:r>
          </a:p>
          <a:p>
            <a:pPr>
              <a:tabLst>
                <a:tab pos="5943600" algn="l"/>
              </a:tabLst>
              <a:defRPr sz="1800">
                <a:solidFill>
                  <a:srgbClr val="FFCC00"/>
                </a:solidFill>
              </a:defRPr>
            </a:pPr>
            <a:r>
              <a:t>	5x5 mm</a:t>
            </a:r>
            <a:r>
              <a:rPr b="1" baseline="30000"/>
              <a:t>2</a:t>
            </a:r>
            <a:r>
              <a:t> =2.5 x 10</a:t>
            </a:r>
            <a:r>
              <a:rPr b="1" baseline="30000"/>
              <a:t>7 </a:t>
            </a:r>
            <a:r>
              <a:t>um</a:t>
            </a:r>
            <a:r>
              <a:rPr baseline="30000"/>
              <a:t>2</a:t>
            </a:r>
          </a:p>
          <a:p>
            <a:pPr>
              <a:tabLst>
                <a:tab pos="5943600" algn="l"/>
              </a:tabLst>
              <a:defRPr sz="1800">
                <a:solidFill>
                  <a:srgbClr val="FFCC00"/>
                </a:solidFill>
              </a:defRPr>
            </a:pPr>
            <a:r>
              <a:t>	  (~ single small circuit)</a:t>
            </a:r>
          </a:p>
          <a:p>
            <a:pPr>
              <a:tabLst>
                <a:tab pos="5943600" algn="l"/>
              </a:tabLst>
              <a:defRPr sz="1800">
                <a:solidFill>
                  <a:srgbClr val="FFCC00"/>
                </a:solidFill>
              </a:defRPr>
            </a:pPr>
            <a:endParaRPr/>
          </a:p>
          <a:p>
            <a:pPr>
              <a:tabLst>
                <a:tab pos="5943600" algn="l"/>
              </a:tabLst>
              <a:defRPr sz="1800">
                <a:solidFill>
                  <a:srgbClr val="FFCC00"/>
                </a:solidFill>
              </a:defRPr>
            </a:pPr>
            <a:endParaRPr/>
          </a:p>
          <a:p>
            <a:pPr>
              <a:tabLst>
                <a:tab pos="5943600" algn="l"/>
              </a:tabLst>
              <a:defRPr sz="1800">
                <a:solidFill>
                  <a:srgbClr val="FFCC00"/>
                </a:solidFill>
              </a:defRPr>
            </a:pPr>
            <a:r>
              <a:t>	</a:t>
            </a:r>
            <a:r>
              <a:rPr>
                <a:latin typeface="+mn-lt"/>
                <a:ea typeface="+mn-ea"/>
                <a:cs typeface="+mn-cs"/>
                <a:sym typeface="Arial"/>
              </a:rPr>
              <a:t>← Time to print that area</a:t>
            </a:r>
          </a:p>
        </p:txBody>
      </p:sp>
      <p:pic>
        <p:nvPicPr>
          <p:cNvPr id="20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4881" t="11519" r="7483" b="6827"/>
          <a:stretch>
            <a:fillRect/>
          </a:stretch>
        </p:blipFill>
        <p:spPr>
          <a:xfrm>
            <a:off x="106569" y="762552"/>
            <a:ext cx="5791201" cy="4013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ext Box 6"/>
          <p:cNvSpPr txBox="1"/>
          <p:nvPr/>
        </p:nvSpPr>
        <p:spPr>
          <a:xfrm rot="5400000">
            <a:off x="2932429" y="5415280"/>
            <a:ext cx="17526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0">
                <a:solidFill>
                  <a:srgbClr val="FFCC00"/>
                </a:solidFill>
              </a:defRPr>
            </a:lvl1pPr>
          </a:lstStyle>
          <a:p>
            <a:r>
              <a:t>- 25 Hours</a:t>
            </a:r>
          </a:p>
        </p:txBody>
      </p:sp>
      <p:sp>
        <p:nvSpPr>
          <p:cNvPr id="211" name="Oval 10"/>
          <p:cNvSpPr/>
          <p:nvPr/>
        </p:nvSpPr>
        <p:spPr>
          <a:xfrm>
            <a:off x="4927600" y="1104900"/>
            <a:ext cx="4445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2" name="Oval 11"/>
          <p:cNvSpPr/>
          <p:nvPr/>
        </p:nvSpPr>
        <p:spPr>
          <a:xfrm>
            <a:off x="4514850" y="1276350"/>
            <a:ext cx="368300" cy="2540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Oval 12"/>
          <p:cNvSpPr/>
          <p:nvPr/>
        </p:nvSpPr>
        <p:spPr>
          <a:xfrm>
            <a:off x="3594100" y="1555750"/>
            <a:ext cx="990600" cy="5334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Oval 13"/>
          <p:cNvSpPr/>
          <p:nvPr/>
        </p:nvSpPr>
        <p:spPr>
          <a:xfrm>
            <a:off x="3124200" y="2135717"/>
            <a:ext cx="609600" cy="3810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Text Box 14"/>
          <p:cNvSpPr txBox="1"/>
          <p:nvPr/>
        </p:nvSpPr>
        <p:spPr>
          <a:xfrm>
            <a:off x="5410200" y="1219199"/>
            <a:ext cx="1676400" cy="2692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Photolithography</a:t>
            </a:r>
          </a:p>
        </p:txBody>
      </p:sp>
      <p:sp>
        <p:nvSpPr>
          <p:cNvPr id="216" name="Text Box 15"/>
          <p:cNvSpPr txBox="1"/>
          <p:nvPr/>
        </p:nvSpPr>
        <p:spPr>
          <a:xfrm>
            <a:off x="3200400" y="3001963"/>
            <a:ext cx="1828800" cy="269241"/>
          </a:xfrm>
          <a:prstGeom prst="rect">
            <a:avLst/>
          </a:prstGeom>
          <a:solidFill>
            <a:srgbClr val="FF99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E-beam lithography</a:t>
            </a:r>
          </a:p>
        </p:txBody>
      </p:sp>
      <p:sp>
        <p:nvSpPr>
          <p:cNvPr id="217" name="Oval 16"/>
          <p:cNvSpPr/>
          <p:nvPr/>
        </p:nvSpPr>
        <p:spPr>
          <a:xfrm>
            <a:off x="2146300" y="2921000"/>
            <a:ext cx="381000" cy="3048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8" name="Text Box 17"/>
          <p:cNvSpPr txBox="1"/>
          <p:nvPr/>
        </p:nvSpPr>
        <p:spPr>
          <a:xfrm rot="5400000">
            <a:off x="1484630" y="5415280"/>
            <a:ext cx="17526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0">
                <a:solidFill>
                  <a:srgbClr val="FFCC00"/>
                </a:solidFill>
              </a:defRPr>
            </a:lvl1pPr>
          </a:lstStyle>
          <a:p>
            <a:r>
              <a:t>- 3000 Years</a:t>
            </a:r>
          </a:p>
        </p:txBody>
      </p:sp>
      <p:sp>
        <p:nvSpPr>
          <p:cNvPr id="219" name="WordArt 19"/>
          <p:cNvSpPr txBox="1"/>
          <p:nvPr/>
        </p:nvSpPr>
        <p:spPr>
          <a:xfrm rot="5400000">
            <a:off x="4403722" y="5375275"/>
            <a:ext cx="1600200" cy="450850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649223">
              <a:defRPr sz="851" b="0">
                <a:ln w="4801">
                  <a:solidFill>
                    <a:srgbClr val="FFFFFF"/>
                  </a:solidFill>
                </a:ln>
                <a:solidFill>
                  <a:srgbClr val="00808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1400" dirty="0">
                <a:ln w="4801">
                  <a:noFill/>
                </a:ln>
              </a:rPr>
              <a:t>- 1/100 seconds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So both techniques = technology, right?</a:t>
            </a:r>
          </a:p>
        </p:txBody>
      </p:sp>
      <p:sp>
        <p:nvSpPr>
          <p:cNvPr id="22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11200"/>
            <a:ext cx="8686800" cy="5954161"/>
          </a:xfrm>
          <a:prstGeom prst="rect">
            <a:avLst/>
          </a:prstGeom>
        </p:spPr>
        <p:txBody>
          <a:bodyPr/>
          <a:lstStyle/>
          <a:p>
            <a:r>
              <a:t>Applied as </a:t>
            </a:r>
            <a:r>
              <a:rPr>
                <a:latin typeface="+mn-lt"/>
                <a:ea typeface="+mn-ea"/>
                <a:cs typeface="+mn-cs"/>
                <a:sym typeface="Arial"/>
              </a:rPr>
              <a:t>described</a:t>
            </a:r>
            <a:r>
              <a:t> above, YES   But as often applied in nanoscience, NO!</a:t>
            </a:r>
          </a:p>
          <a:p>
            <a:pPr>
              <a:defRPr sz="1400"/>
            </a:pPr>
            <a:endParaRPr/>
          </a:p>
          <a:p>
            <a:pPr>
              <a:defRPr sz="1800"/>
            </a:pPr>
            <a:r>
              <a:t>E-beam lithography, with its resolution of ~ 1 nm is often used in nanoscience</a:t>
            </a:r>
          </a:p>
          <a:p>
            <a:pPr>
              <a:defRPr sz="1200"/>
            </a:pPr>
            <a:endParaRPr/>
          </a:p>
          <a:p>
            <a:pPr>
              <a:defRPr sz="1800"/>
            </a:pPr>
            <a:r>
              <a:t>I attended presentation on semiconductor nanowires:</a:t>
            </a:r>
          </a:p>
          <a:p>
            <a:pPr>
              <a:defRPr sz="800"/>
            </a:pPr>
            <a:endParaRPr/>
          </a:p>
          <a:p>
            <a:r>
              <a:t>	</a:t>
            </a:r>
            <a:r>
              <a:rPr sz="1600"/>
              <a:t>Heard about clever techniques for growing these nanometer diameter wires</a:t>
            </a:r>
          </a:p>
          <a:p>
            <a:pPr>
              <a:defRPr sz="7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And new approaches for trying to float wires into position on circuit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4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Then speaker quickly mumbled "contacts made by high-resolution lithography"  </a:t>
            </a:r>
            <a:r>
              <a:rPr b="1">
                <a:solidFill>
                  <a:srgbClr val="FFCC00"/>
                </a:solidFill>
              </a:rPr>
              <a:t>OOPS!!!</a:t>
            </a:r>
          </a:p>
          <a:p>
            <a:pPr>
              <a:defRPr sz="1000" b="1">
                <a:solidFill>
                  <a:srgbClr val="FF9933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→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 Slow serial e-beam, likely going into SEM imaging mode to FIND end of each wire!!</a:t>
            </a:r>
          </a:p>
          <a:p>
            <a:pPr>
              <a:defRPr sz="1000"/>
            </a:pPr>
            <a:endParaRPr/>
          </a:p>
          <a:p>
            <a:pPr algn="ctr">
              <a:spcBef>
                <a:spcPts val="300"/>
              </a:spcBef>
              <a:defRPr sz="1600">
                <a:solidFill>
                  <a:srgbClr val="FFCC00"/>
                </a:solidFill>
              </a:defRPr>
            </a:pPr>
            <a:r>
              <a:t>Was murmur through conference room as his "technology" crashed and burned!!!</a:t>
            </a:r>
          </a:p>
        </p:txBody>
      </p:sp>
      <p:pic>
        <p:nvPicPr>
          <p:cNvPr id="223" name="Great Science vs Viable Technology - 3D figure 2.gif" descr="Great Science vs Viable Technology - 3D figure 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4874" y="3273856"/>
            <a:ext cx="4487055" cy="15845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7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8991600" cy="53340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I worked at Bell Labs: Largest most significant R&amp;D lab of the 20th century</a:t>
            </a:r>
            <a:endParaRPr sz="1800">
              <a:solidFill>
                <a:srgbClr val="E6F0FF"/>
              </a:solidFill>
            </a:endParaRPr>
          </a:p>
          <a:p>
            <a:pPr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Bell Labs was set up after Bell System became a government sanctioned monopoly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  <a:defRPr sz="10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Which was allowed because this is what 1890’s New York City looked like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  <a:defRPr sz="10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after unrestrained competition between new telephone companies: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  <a:defRPr sz="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</a:tabLst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pic>
        <p:nvPicPr>
          <p:cNvPr id="11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2590800"/>
            <a:ext cx="4724400" cy="3604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2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Further examples?</a:t>
            </a:r>
          </a:p>
        </p:txBody>
      </p:sp>
      <p:sp>
        <p:nvSpPr>
          <p:cNvPr id="22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Rattner &amp; Aviram 1974:  Single organic molecules might = nano-electrical switch!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Proof?  Mark Reed's 1997 "Break Junction:"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- Solution containing candidate molecules (yellow S atoms like Au):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- Plus nano-patterned gold line: 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- Expand substrate (by heating, bending, or piezoelectric crystal) until gold is drawn apart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Continue until just ONE molecule fits in gap:</a:t>
            </a:r>
          </a:p>
        </p:txBody>
      </p:sp>
      <p:pic>
        <p:nvPicPr>
          <p:cNvPr id="22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t="23473" b="17848"/>
          <a:stretch>
            <a:fillRect/>
          </a:stretch>
        </p:blipFill>
        <p:spPr>
          <a:xfrm>
            <a:off x="6477000" y="1904999"/>
            <a:ext cx="2590800" cy="762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Great Science vs Viable Technology - 3D figure 3.gif" descr="Great Science vs Viable Technology - 3D figure 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0573" y="2915075"/>
            <a:ext cx="5058382" cy="3425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3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Photos of an actual break-junction setup:</a:t>
            </a:r>
          </a:p>
        </p:txBody>
      </p:sp>
      <p:sp>
        <p:nvSpPr>
          <p:cNvPr id="233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352800" y="1295400"/>
            <a:ext cx="5486400" cy="685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High and low magnification SEM images of 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unbroken break-junctions (left/center respectively)</a:t>
            </a:r>
          </a:p>
        </p:txBody>
      </p:sp>
      <p:pic>
        <p:nvPicPr>
          <p:cNvPr id="234" name="Picture 19" descr="Picture 19"/>
          <p:cNvPicPr>
            <a:picLocks noChangeAspect="1"/>
          </p:cNvPicPr>
          <p:nvPr/>
        </p:nvPicPr>
        <p:blipFill>
          <a:blip r:embed="rId2">
            <a:extLst/>
          </a:blip>
          <a:srcRect t="9581"/>
          <a:stretch>
            <a:fillRect/>
          </a:stretch>
        </p:blipFill>
        <p:spPr>
          <a:xfrm>
            <a:off x="5562600" y="2971800"/>
            <a:ext cx="3181350" cy="2157414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Rectangle 20"/>
          <p:cNvSpPr txBox="1"/>
          <p:nvPr/>
        </p:nvSpPr>
        <p:spPr>
          <a:xfrm>
            <a:off x="228600" y="4343400"/>
            <a:ext cx="5257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Mechanism for pulling break-junction apart:</a:t>
            </a:r>
          </a:p>
        </p:txBody>
      </p:sp>
      <p:sp>
        <p:nvSpPr>
          <p:cNvPr id="236" name="Rectangle 21"/>
          <p:cNvSpPr txBox="1"/>
          <p:nvPr/>
        </p:nvSpPr>
        <p:spPr>
          <a:xfrm>
            <a:off x="457200" y="5257800"/>
            <a:ext cx="8077200" cy="1080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University of Basel:  http://pages.unibas.ch/phys-meso/Pictures/pictures.html</a:t>
            </a:r>
          </a:p>
          <a:p>
            <a:pPr algn="ctr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400"/>
              </a:spcBef>
              <a:defRPr sz="20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INCREDIBLE SCIENCE!  But is it technology?  Absolutely not!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37" name="Picture 17" descr="Pictur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914400"/>
            <a:ext cx="2819400" cy="1833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icture 18" descr="Picture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90800" y="2286000"/>
            <a:ext cx="3276600" cy="182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4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48218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Scanning tunneling microscopes (STMs)	Atomic Force Microscopes (AFMs)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3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Some inserted molecules into gaps (even as AFM tip bounced!) to study molecules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No problem - It's still great, powerful, science!</a:t>
            </a:r>
          </a:p>
          <a:p>
            <a:pPr>
              <a:defRPr sz="16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Some proposed memory cells based on STM Tips + Atoms/Molecules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Push atom/molecule into place for digital 1, remove it for digital 0	</a:t>
            </a:r>
          </a:p>
        </p:txBody>
      </p:sp>
      <p:pic>
        <p:nvPicPr>
          <p:cNvPr id="242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rcRect l="2702" t="9802"/>
          <a:stretch>
            <a:fillRect/>
          </a:stretch>
        </p:blipFill>
        <p:spPr>
          <a:xfrm>
            <a:off x="4876800" y="1600199"/>
            <a:ext cx="2895600" cy="2220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icture 21" descr="Picture 21"/>
          <p:cNvPicPr>
            <a:picLocks noChangeAspect="1"/>
          </p:cNvPicPr>
          <p:nvPr/>
        </p:nvPicPr>
        <p:blipFill>
          <a:blip r:embed="rId3">
            <a:extLst/>
          </a:blip>
          <a:srcRect t="12999" b="19946"/>
          <a:stretch>
            <a:fillRect/>
          </a:stretch>
        </p:blipFill>
        <p:spPr>
          <a:xfrm>
            <a:off x="1143000" y="1600200"/>
            <a:ext cx="2665414" cy="2230439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Rectangle 24"/>
          <p:cNvSpPr txBox="1">
            <a:spLocks noGrp="1"/>
          </p:cNvSpPr>
          <p:nvPr>
            <p:ph type="title"/>
          </p:nvPr>
        </p:nvSpPr>
        <p:spPr>
          <a:xfrm>
            <a:off x="228600" y="165100"/>
            <a:ext cx="8534400" cy="795838"/>
          </a:xfrm>
          <a:prstGeom prst="rect">
            <a:avLst/>
          </a:prstGeom>
        </p:spPr>
        <p:txBody>
          <a:bodyPr/>
          <a:lstStyle/>
          <a:p>
            <a:pPr>
              <a:defRPr sz="2100"/>
            </a:pPr>
            <a:r>
              <a:t>Investigators noted similar configuration in nanoscale tips of:</a:t>
            </a:r>
            <a:br/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4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Others explored direct use of  STM or AFM for lithography:</a:t>
            </a:r>
          </a:p>
        </p:txBody>
      </p:sp>
      <p:pic>
        <p:nvPicPr>
          <p:cNvPr id="24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914400"/>
            <a:ext cx="3332163" cy="2425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2600" y="3429000"/>
            <a:ext cx="3048000" cy="288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5562600"/>
            <a:ext cx="4572000" cy="60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62400" y="914400"/>
            <a:ext cx="426720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Rectangle 9"/>
          <p:cNvSpPr txBox="1">
            <a:spLocks noGrp="1"/>
          </p:cNvSpPr>
          <p:nvPr>
            <p:ph type="body" sz="quarter" idx="1"/>
          </p:nvPr>
        </p:nvSpPr>
        <p:spPr>
          <a:xfrm>
            <a:off x="3962400" y="1752600"/>
            <a:ext cx="4681383" cy="147161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STM inducing point-by-point oxidation of silicon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→ Oxide pattern → Subsequent etch mask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(Applied Physics Letters 63, 749 (1993))</a:t>
            </a:r>
          </a:p>
        </p:txBody>
      </p:sp>
      <p:sp>
        <p:nvSpPr>
          <p:cNvPr id="253" name="Rectangle 10"/>
          <p:cNvSpPr txBox="1"/>
          <p:nvPr/>
        </p:nvSpPr>
        <p:spPr>
          <a:xfrm>
            <a:off x="609600" y="3962400"/>
            <a:ext cx="4495800" cy="1264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Same process applied using AFM to fabricate</a:t>
            </a:r>
          </a:p>
          <a:p>
            <a:pPr algn="r"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r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prototype nano field-effect transistor</a:t>
            </a:r>
          </a:p>
          <a:p>
            <a:pPr algn="r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r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(Applied Physics Letters 66, 1338 (1995))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5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457200"/>
            <a:ext cx="8991600" cy="5613081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600"/>
              </a:spcBef>
              <a:defRPr sz="2800" i="1">
                <a:latin typeface="+mn-lt"/>
                <a:ea typeface="+mn-ea"/>
                <a:cs typeface="+mn-cs"/>
                <a:sym typeface="Arial"/>
              </a:defRPr>
            </a:pPr>
            <a:r>
              <a:t>Above was also great, even visionary, Nano</a:t>
            </a:r>
            <a:r>
              <a:rPr u="sng"/>
              <a:t>science</a:t>
            </a:r>
            <a:endParaRPr sz="1800" u="sng">
              <a:solidFill>
                <a:srgbClr val="FF9933"/>
              </a:solidFill>
            </a:endParaRPr>
          </a:p>
          <a:p>
            <a:pPr>
              <a:defRPr sz="2400" u="sng"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NRL authors never claimed that STM or AFM writing was basis for Nano</a:t>
            </a:r>
            <a:r>
              <a:rPr u="sng"/>
              <a:t>technology</a:t>
            </a:r>
            <a:endParaRPr u="sng">
              <a:solidFill>
                <a:srgbClr val="FF9933"/>
              </a:solidFill>
            </a:endParaRPr>
          </a:p>
          <a:p>
            <a:pPr>
              <a:defRPr sz="1000" u="sng"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But others HAVE suggested this . . .  repeatedly . . . to this very day!!</a:t>
            </a:r>
            <a:endParaRPr sz="1600"/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Pushing atoms is also suggested as technology . . . repeatedly . . . to this very day!!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Saw another such paper + corporate press release in recent months!!</a:t>
            </a:r>
          </a:p>
          <a:p>
            <a:pPr algn="ctr"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600"/>
              </a:spcBef>
              <a:defRPr sz="2800">
                <a:latin typeface="+mn-lt"/>
                <a:ea typeface="+mn-ea"/>
                <a:cs typeface="+mn-cs"/>
                <a:sym typeface="Arial"/>
              </a:defRPr>
            </a:pPr>
            <a:r>
              <a:t>What is the exact problem?</a:t>
            </a:r>
            <a:endParaRPr>
              <a:solidFill>
                <a:srgbClr val="99FFCC"/>
              </a:solidFill>
            </a:endParaRPr>
          </a:p>
          <a:p>
            <a:pPr>
              <a:defRPr sz="2800">
                <a:solidFill>
                  <a:srgbClr val="99FFCC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To answer, must finally go to left end of figure I used earlier: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24"/>
          <p:cNvSpPr/>
          <p:nvPr/>
        </p:nvSpPr>
        <p:spPr>
          <a:xfrm>
            <a:off x="685800" y="4800600"/>
            <a:ext cx="381000" cy="1676400"/>
          </a:xfrm>
          <a:prstGeom prst="rect">
            <a:avLst/>
          </a:prstGeom>
          <a:solidFill>
            <a:srgbClr val="99FFCC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dirty="0"/>
              <a:t>Processing times for ALL lithographies:</a:t>
            </a:r>
          </a:p>
        </p:txBody>
      </p:sp>
      <p:sp>
        <p:nvSpPr>
          <p:cNvPr id="260" name="Rectangle 3"/>
          <p:cNvSpPr txBox="1">
            <a:spLocks noGrp="1"/>
          </p:cNvSpPr>
          <p:nvPr>
            <p:ph type="body" idx="1"/>
          </p:nvPr>
        </p:nvSpPr>
        <p:spPr>
          <a:xfrm>
            <a:off x="1021566" y="1081609"/>
            <a:ext cx="7986962" cy="4495800"/>
          </a:xfrm>
          <a:prstGeom prst="rect">
            <a:avLst/>
          </a:prstGeom>
        </p:spPr>
        <p:txBody>
          <a:bodyPr/>
          <a:lstStyle/>
          <a:p>
            <a:pPr defTabSz="786384">
              <a:spcBef>
                <a:spcPts val="300"/>
              </a:spcBef>
              <a:tabLst>
                <a:tab pos="5105400" algn="l"/>
              </a:tabLst>
              <a:defRPr sz="1548"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						</a:t>
            </a:r>
          </a:p>
          <a:p>
            <a:pPr defTabSz="786384">
              <a:spcBef>
                <a:spcPts val="300"/>
              </a:spcBef>
              <a:tabLst>
                <a:tab pos="5105400" algn="l"/>
              </a:tabLst>
              <a:defRPr sz="1548"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 smtClean="0"/>
              <a:t>	</a:t>
            </a:r>
            <a:r>
              <a:rPr sz="1204" dirty="0" smtClean="0"/>
              <a:t>Source</a:t>
            </a:r>
            <a:r>
              <a:rPr sz="1204" dirty="0"/>
              <a:t>: Don Tennant of Bell Labs</a:t>
            </a:r>
          </a:p>
          <a:p>
            <a:pPr defTabSz="786384">
              <a:spcBef>
                <a:spcPts val="300"/>
              </a:spcBef>
              <a:tabLst>
                <a:tab pos="5105400" algn="l"/>
              </a:tabLst>
              <a:defRPr sz="1548"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 smtClean="0"/>
              <a:t>	</a:t>
            </a:r>
            <a:r>
              <a:rPr sz="1376" dirty="0" smtClean="0"/>
              <a:t>Again </a:t>
            </a:r>
            <a:r>
              <a:rPr sz="1376" dirty="0"/>
              <a:t>assume printed area is</a:t>
            </a:r>
          </a:p>
          <a:p>
            <a:pPr defTabSz="786384">
              <a:spcBef>
                <a:spcPts val="300"/>
              </a:spcBef>
              <a:tabLst>
                <a:tab pos="5105400" algn="l"/>
              </a:tabLst>
              <a:defRPr sz="1376"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5x5 mm</a:t>
            </a:r>
            <a:r>
              <a:rPr b="1" baseline="29674" dirty="0"/>
              <a:t>2</a:t>
            </a:r>
            <a:r>
              <a:rPr dirty="0"/>
              <a:t> (=2.5 x 10</a:t>
            </a:r>
            <a:r>
              <a:rPr b="1" baseline="29674" dirty="0"/>
              <a:t>7 </a:t>
            </a:r>
            <a:r>
              <a:rPr dirty="0"/>
              <a:t>um</a:t>
            </a:r>
            <a:r>
              <a:rPr baseline="29674" dirty="0"/>
              <a:t>2</a:t>
            </a:r>
            <a:r>
              <a:rPr dirty="0"/>
              <a:t>):</a:t>
            </a:r>
          </a:p>
          <a:p>
            <a:pPr defTabSz="786384">
              <a:tabLst>
                <a:tab pos="5105400" algn="l"/>
              </a:tabLst>
              <a:defRPr sz="1548"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786384">
              <a:tabLst>
                <a:tab pos="5105400" algn="l"/>
              </a:tabLst>
              <a:defRPr sz="1548"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786384">
              <a:spcBef>
                <a:spcPts val="300"/>
              </a:spcBef>
              <a:tabLst>
                <a:tab pos="5105400" algn="l"/>
              </a:tabLst>
              <a:defRPr sz="1548"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</a:t>
            </a:r>
          </a:p>
          <a:p>
            <a:pPr defTabSz="786384">
              <a:tabLst>
                <a:tab pos="5105400" algn="l"/>
              </a:tabLst>
              <a:defRPr sz="1548"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786384">
              <a:spcBef>
                <a:spcPts val="300"/>
              </a:spcBef>
              <a:tabLst>
                <a:tab pos="5105400" algn="l"/>
              </a:tabLst>
              <a:defRPr sz="1376" b="1">
                <a:solidFill>
                  <a:srgbClr val="FF9933"/>
                </a:solidFill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</a:t>
            </a:r>
            <a:r>
              <a:rPr dirty="0">
                <a:solidFill>
                  <a:srgbClr val="FFFFFF"/>
                </a:solidFill>
              </a:rPr>
              <a:t>TIMES FOR ONLY 5x5 mm</a:t>
            </a:r>
            <a:r>
              <a:rPr baseline="29674" dirty="0">
                <a:solidFill>
                  <a:srgbClr val="FFFFFF"/>
                </a:solidFill>
              </a:rPr>
              <a:t>2</a:t>
            </a:r>
          </a:p>
          <a:p>
            <a:pPr defTabSz="786384">
              <a:tabLst>
                <a:tab pos="5105400" algn="l"/>
              </a:tabLst>
              <a:defRPr sz="860" b="1"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786384">
              <a:spcBef>
                <a:spcPts val="300"/>
              </a:spcBef>
              <a:tabLst>
                <a:tab pos="5105400" algn="l"/>
              </a:tabLst>
              <a:defRPr sz="1376" b="1">
                <a:solidFill>
                  <a:srgbClr val="FF9933"/>
                </a:solidFill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</a:t>
            </a:r>
            <a:r>
              <a:rPr dirty="0">
                <a:solidFill>
                  <a:srgbClr val="FFCC00"/>
                </a:solidFill>
              </a:rPr>
              <a:t>Wafers now 300 mm across!</a:t>
            </a:r>
            <a:endParaRPr sz="430" dirty="0">
              <a:solidFill>
                <a:srgbClr val="FFCC00"/>
              </a:solidFill>
            </a:endParaRPr>
          </a:p>
          <a:p>
            <a:pPr defTabSz="786384">
              <a:spcBef>
                <a:spcPts val="300"/>
              </a:spcBef>
              <a:tabLst>
                <a:tab pos="5105400" algn="l"/>
              </a:tabLst>
              <a:defRPr sz="1376" b="1">
                <a:solidFill>
                  <a:srgbClr val="FFCC00"/>
                </a:solidFill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   (~70,000 mm</a:t>
            </a:r>
            <a:r>
              <a:rPr b="0" baseline="29674" dirty="0"/>
              <a:t>2</a:t>
            </a:r>
            <a:r>
              <a:rPr dirty="0"/>
              <a:t>)</a:t>
            </a:r>
          </a:p>
          <a:p>
            <a:pPr defTabSz="786384">
              <a:tabLst>
                <a:tab pos="5105400" algn="l"/>
              </a:tabLst>
              <a:defRPr sz="774" b="1">
                <a:solidFill>
                  <a:srgbClr val="FF9933"/>
                </a:solidFill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786384">
              <a:spcBef>
                <a:spcPts val="300"/>
              </a:spcBef>
              <a:tabLst>
                <a:tab pos="5105400" algn="l"/>
              </a:tabLst>
              <a:defRPr sz="1376" b="1">
                <a:solidFill>
                  <a:srgbClr val="FF9933"/>
                </a:solidFill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    </a:t>
            </a:r>
            <a:r>
              <a:rPr dirty="0">
                <a:solidFill>
                  <a:srgbClr val="FF66CC"/>
                </a:solidFill>
              </a:rPr>
              <a:t>→ 9000 billion years</a:t>
            </a:r>
          </a:p>
          <a:p>
            <a:pPr defTabSz="786384">
              <a:tabLst>
                <a:tab pos="5105400" algn="l"/>
              </a:tabLst>
              <a:defRPr sz="774" b="1">
                <a:solidFill>
                  <a:srgbClr val="FF66CC"/>
                </a:solidFill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786384">
              <a:spcBef>
                <a:spcPts val="300"/>
              </a:spcBef>
              <a:tabLst>
                <a:tab pos="5105400" algn="l"/>
              </a:tabLst>
              <a:defRPr sz="1376" b="1">
                <a:solidFill>
                  <a:srgbClr val="FF66CC"/>
                </a:solidFill>
                <a:effectLst>
                  <a:outerShdw blurRad="32766" dist="32766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  Universe ~ 14 billion years!</a:t>
            </a:r>
          </a:p>
        </p:txBody>
      </p:sp>
      <p:pic>
        <p:nvPicPr>
          <p:cNvPr id="26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4881" t="11519" r="7483" b="6827"/>
          <a:stretch>
            <a:fillRect/>
          </a:stretch>
        </p:blipFill>
        <p:spPr>
          <a:xfrm>
            <a:off x="114300" y="761999"/>
            <a:ext cx="5791200" cy="4013202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ext Box 5"/>
          <p:cNvSpPr txBox="1"/>
          <p:nvPr/>
        </p:nvSpPr>
        <p:spPr>
          <a:xfrm rot="5400000">
            <a:off x="2932429" y="5415280"/>
            <a:ext cx="17526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0">
                <a:solidFill>
                  <a:srgbClr val="FFCC00"/>
                </a:solidFill>
              </a:defRPr>
            </a:lvl1pPr>
          </a:lstStyle>
          <a:p>
            <a:r>
              <a:t>- 25 Hours</a:t>
            </a:r>
          </a:p>
        </p:txBody>
      </p:sp>
      <p:sp>
        <p:nvSpPr>
          <p:cNvPr id="263" name="Oval 7"/>
          <p:cNvSpPr/>
          <p:nvPr/>
        </p:nvSpPr>
        <p:spPr>
          <a:xfrm>
            <a:off x="4938183" y="1102783"/>
            <a:ext cx="4445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Oval 8"/>
          <p:cNvSpPr/>
          <p:nvPr/>
        </p:nvSpPr>
        <p:spPr>
          <a:xfrm>
            <a:off x="4514850" y="1276350"/>
            <a:ext cx="368300" cy="2540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5" name="Oval 9"/>
          <p:cNvSpPr/>
          <p:nvPr/>
        </p:nvSpPr>
        <p:spPr>
          <a:xfrm>
            <a:off x="3594100" y="1555750"/>
            <a:ext cx="990600" cy="5334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6" name="Oval 10"/>
          <p:cNvSpPr/>
          <p:nvPr/>
        </p:nvSpPr>
        <p:spPr>
          <a:xfrm>
            <a:off x="2159000" y="2921000"/>
            <a:ext cx="457200" cy="3048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Text Box 11"/>
          <p:cNvSpPr txBox="1"/>
          <p:nvPr/>
        </p:nvSpPr>
        <p:spPr>
          <a:xfrm>
            <a:off x="5420783" y="1176867"/>
            <a:ext cx="1676400" cy="2692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Photolithography</a:t>
            </a:r>
          </a:p>
        </p:txBody>
      </p:sp>
      <p:sp>
        <p:nvSpPr>
          <p:cNvPr id="268" name="Text Box 12"/>
          <p:cNvSpPr txBox="1"/>
          <p:nvPr/>
        </p:nvSpPr>
        <p:spPr>
          <a:xfrm>
            <a:off x="1752600" y="1142999"/>
            <a:ext cx="1828800" cy="269241"/>
          </a:xfrm>
          <a:prstGeom prst="rect">
            <a:avLst/>
          </a:prstGeom>
          <a:solidFill>
            <a:srgbClr val="FF99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E-beam lithography</a:t>
            </a:r>
          </a:p>
        </p:txBody>
      </p:sp>
      <p:sp>
        <p:nvSpPr>
          <p:cNvPr id="269" name="Text Box 13"/>
          <p:cNvSpPr txBox="1"/>
          <p:nvPr/>
        </p:nvSpPr>
        <p:spPr>
          <a:xfrm rot="5400000">
            <a:off x="1484630" y="5415280"/>
            <a:ext cx="17526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0">
                <a:solidFill>
                  <a:srgbClr val="FFCC00"/>
                </a:solidFill>
              </a:defRPr>
            </a:lvl1pPr>
          </a:lstStyle>
          <a:p>
            <a:r>
              <a:t>- 3000 Years</a:t>
            </a:r>
          </a:p>
        </p:txBody>
      </p:sp>
      <p:sp>
        <p:nvSpPr>
          <p:cNvPr id="270" name="Text Box 14"/>
          <p:cNvSpPr txBox="1"/>
          <p:nvPr/>
        </p:nvSpPr>
        <p:spPr>
          <a:xfrm rot="5400000">
            <a:off x="36830" y="5415280"/>
            <a:ext cx="17526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0">
                <a:solidFill>
                  <a:srgbClr val="FF66CC"/>
                </a:solidFill>
              </a:defRPr>
            </a:lvl1pPr>
          </a:lstStyle>
          <a:p>
            <a:r>
              <a:t>- 3 billion years</a:t>
            </a:r>
          </a:p>
        </p:txBody>
      </p:sp>
      <p:sp>
        <p:nvSpPr>
          <p:cNvPr id="271" name="Oval 15"/>
          <p:cNvSpPr/>
          <p:nvPr/>
        </p:nvSpPr>
        <p:spPr>
          <a:xfrm>
            <a:off x="2630488" y="2173288"/>
            <a:ext cx="608013" cy="4937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Oval 16"/>
          <p:cNvSpPr/>
          <p:nvPr/>
        </p:nvSpPr>
        <p:spPr>
          <a:xfrm>
            <a:off x="3124200" y="2133600"/>
            <a:ext cx="609600" cy="3810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" name="Oval 17"/>
          <p:cNvSpPr/>
          <p:nvPr/>
        </p:nvSpPr>
        <p:spPr>
          <a:xfrm>
            <a:off x="685800" y="3886200"/>
            <a:ext cx="457200" cy="304800"/>
          </a:xfrm>
          <a:prstGeom prst="ellipse">
            <a:avLst/>
          </a:prstGeom>
          <a:solidFill>
            <a:srgbClr val="FF66CC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Text Box 18"/>
          <p:cNvSpPr txBox="1"/>
          <p:nvPr/>
        </p:nvSpPr>
        <p:spPr>
          <a:xfrm>
            <a:off x="2819400" y="2819399"/>
            <a:ext cx="1447800" cy="269241"/>
          </a:xfrm>
          <a:prstGeom prst="rect">
            <a:avLst/>
          </a:prstGeom>
          <a:solidFill>
            <a:srgbClr val="FF33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AFM lithography</a:t>
            </a:r>
          </a:p>
        </p:txBody>
      </p:sp>
      <p:sp>
        <p:nvSpPr>
          <p:cNvPr id="275" name="Text Box 19"/>
          <p:cNvSpPr txBox="1"/>
          <p:nvPr/>
        </p:nvSpPr>
        <p:spPr>
          <a:xfrm>
            <a:off x="1143000" y="3852862"/>
            <a:ext cx="1447800" cy="269241"/>
          </a:xfrm>
          <a:prstGeom prst="rect">
            <a:avLst/>
          </a:prstGeom>
          <a:solidFill>
            <a:srgbClr val="FF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STM lithography</a:t>
            </a:r>
          </a:p>
        </p:txBody>
      </p:sp>
      <p:sp>
        <p:nvSpPr>
          <p:cNvPr id="276" name="Text Box 20"/>
          <p:cNvSpPr txBox="1"/>
          <p:nvPr/>
        </p:nvSpPr>
        <p:spPr>
          <a:xfrm rot="5400000">
            <a:off x="2022793" y="5415279"/>
            <a:ext cx="17526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0">
                <a:solidFill>
                  <a:srgbClr val="FF3300"/>
                </a:solidFill>
              </a:defRPr>
            </a:lvl1pPr>
          </a:lstStyle>
          <a:p>
            <a:r>
              <a:t>- 30 Years</a:t>
            </a:r>
          </a:p>
        </p:txBody>
      </p:sp>
      <p:sp>
        <p:nvSpPr>
          <p:cNvPr id="277" name="WordArt 22"/>
          <p:cNvSpPr txBox="1"/>
          <p:nvPr/>
        </p:nvSpPr>
        <p:spPr>
          <a:xfrm rot="5400000">
            <a:off x="4198406" y="5447249"/>
            <a:ext cx="1981202" cy="395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649223">
              <a:defRPr sz="851" b="0">
                <a:ln w="4801">
                  <a:solidFill>
                    <a:srgbClr val="FFFFFF"/>
                  </a:solidFill>
                </a:ln>
                <a:solidFill>
                  <a:srgbClr val="00808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1600" dirty="0">
                <a:ln w="4801">
                  <a:noFill/>
                </a:ln>
              </a:rPr>
              <a:t>- 1/100 seconds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80" name="Rectangle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We're now experts at distinguishing good science from viable technology</a:t>
            </a:r>
          </a:p>
        </p:txBody>
      </p:sp>
      <p:sp>
        <p:nvSpPr>
          <p:cNvPr id="28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143104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So try this proposal on for size: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						</a:t>
            </a:r>
          </a:p>
        </p:txBody>
      </p:sp>
      <p:pic>
        <p:nvPicPr>
          <p:cNvPr id="28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911225" y="1109662"/>
            <a:ext cx="3892550" cy="510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2200" y="2286000"/>
            <a:ext cx="2497139" cy="1427163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Rectangle 6"/>
          <p:cNvSpPr txBox="1"/>
          <p:nvPr/>
        </p:nvSpPr>
        <p:spPr>
          <a:xfrm>
            <a:off x="5791200" y="4267200"/>
            <a:ext cx="3200400" cy="1296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Proposed by IBM </a:t>
            </a:r>
          </a:p>
          <a:p>
            <a:pPr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Here described in Scientific American: </a:t>
            </a:r>
          </a:p>
          <a:p>
            <a:pPr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"The Nanotech Revolution" (2006)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87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Which works (upside down) by:</a:t>
            </a:r>
          </a:p>
        </p:txBody>
      </p:sp>
      <p:sp>
        <p:nvSpPr>
          <p:cNvPr id="28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686800" cy="53340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1) Writing a bit by passing heat through cantilever to melt pit in polymer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800"/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Presumably upside down so dust/particles can’t fall on surface</a:t>
            </a:r>
          </a:p>
          <a:p>
            <a:pPr algn="ctr"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Even though nanoparticles </a:t>
            </a:r>
            <a:r>
              <a:rPr u="sng"/>
              <a:t>can</a:t>
            </a:r>
            <a:r>
              <a:t> "fall" upward when electrostatics overcome gravity!</a:t>
            </a:r>
          </a:p>
          <a:p>
            <a:pPr algn="ctr"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(So really could have been done right side up with ~ same results)</a:t>
            </a:r>
          </a:p>
        </p:txBody>
      </p:sp>
      <p:pic>
        <p:nvPicPr>
          <p:cNvPr id="28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b="9378"/>
          <a:stretch>
            <a:fillRect/>
          </a:stretch>
        </p:blipFill>
        <p:spPr>
          <a:xfrm>
            <a:off x="1905000" y="1219199"/>
            <a:ext cx="5257800" cy="3184527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Rectangle 7"/>
          <p:cNvSpPr txBox="1"/>
          <p:nvPr/>
        </p:nvSpPr>
        <p:spPr>
          <a:xfrm>
            <a:off x="7239000" y="2362200"/>
            <a:ext cx="1676400" cy="781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Scientific American</a:t>
            </a:r>
          </a:p>
          <a:p>
            <a:pPr algn="ctr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"The Nanotech Revolution" (2006)</a:t>
            </a:r>
          </a:p>
        </p:txBody>
      </p:sp>
      <p:sp>
        <p:nvSpPr>
          <p:cNvPr id="291" name="Line 8"/>
          <p:cNvSpPr/>
          <p:nvPr/>
        </p:nvSpPr>
        <p:spPr>
          <a:xfrm flipH="1">
            <a:off x="7315199" y="3886200"/>
            <a:ext cx="685801" cy="0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9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3340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2) Read a bit by sensing when cantilever is cooled by falling into pit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By </a:t>
            </a:r>
            <a:r>
              <a:rPr sz="1800"/>
              <a:t>sensing the decrease in the heating element's resistance as it is cooled</a:t>
            </a:r>
          </a:p>
        </p:txBody>
      </p:sp>
      <p:pic>
        <p:nvPicPr>
          <p:cNvPr id="29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2514600"/>
            <a:ext cx="6934200" cy="2052639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Rectangle 7"/>
          <p:cNvSpPr txBox="1"/>
          <p:nvPr/>
        </p:nvSpPr>
        <p:spPr>
          <a:xfrm>
            <a:off x="3505200" y="4876800"/>
            <a:ext cx="1676400" cy="781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Scientific American</a:t>
            </a:r>
          </a:p>
          <a:p>
            <a:pPr algn="ctr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"The Nanotech Revolution" (2006)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9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457200"/>
            <a:ext cx="8686800" cy="53340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3) Erasing a bit by melting polymer adjacent to pit to ~ fill it in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And using a heck of a lot of these cantilevers in parallel</a:t>
            </a:r>
          </a:p>
        </p:txBody>
      </p:sp>
      <p:pic>
        <p:nvPicPr>
          <p:cNvPr id="30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1066800"/>
            <a:ext cx="3962400" cy="2347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r="5194"/>
          <a:stretch>
            <a:fillRect/>
          </a:stretch>
        </p:blipFill>
        <p:spPr>
          <a:xfrm rot="16200000">
            <a:off x="3792537" y="1693863"/>
            <a:ext cx="1711326" cy="716280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Rectangle 8"/>
          <p:cNvSpPr txBox="1"/>
          <p:nvPr/>
        </p:nvSpPr>
        <p:spPr>
          <a:xfrm>
            <a:off x="7086600" y="2133600"/>
            <a:ext cx="1676400" cy="781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Scientific American</a:t>
            </a:r>
          </a:p>
          <a:p>
            <a:pPr algn="ctr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"The Nanotech Revolution" (2006)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228600"/>
            <a:ext cx="8686800" cy="6699636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Bell Labs factoids:</a:t>
            </a:r>
            <a:endParaRPr sz="1800">
              <a:solidFill>
                <a:srgbClr val="E6F0FF"/>
              </a:solidFill>
            </a:endParaRPr>
          </a:p>
          <a:p>
            <a:pPr>
              <a:defRPr sz="11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Bell Lab’s entire budget was paid by surcharge on every customer’s monthly telephone bill</a:t>
            </a:r>
          </a:p>
          <a:p>
            <a:pPr>
              <a:defRPr sz="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Ma Bell’s employee count reached just under 1,000,000 while I was there (1976-1996)</a:t>
            </a:r>
          </a:p>
          <a:p>
            <a:pPr>
              <a:defRPr sz="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Bell Labs alone had almost 30,000 employees!   Basic research alone had almost 1500!</a:t>
            </a:r>
          </a:p>
          <a:p>
            <a:pPr>
              <a:defRPr sz="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Think ~ 10 university engineering schools, superbly funded, working on related problems</a:t>
            </a:r>
          </a:p>
          <a:p>
            <a:pPr>
              <a:defRPr sz="11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1"/>
              <a:t>So Bell Labs’ resources, scope, time horizons were unprecedented!!</a:t>
            </a:r>
          </a:p>
          <a:p>
            <a:pPr>
              <a:defRPr sz="12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Inventions: 	</a:t>
            </a:r>
            <a:r>
              <a:rPr sz="1600"/>
              <a:t>Transistor, Laser, CCD, UNIX, C, information theory, radio astronomy </a:t>
            </a:r>
          </a:p>
          <a:p>
            <a:pPr>
              <a:defRPr sz="10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Nobel Prizes: 	</a:t>
            </a:r>
            <a:r>
              <a:rPr sz="1600"/>
              <a:t>1937 - Davisson - Demonstration of Wave Nature of Matter</a:t>
            </a:r>
          </a:p>
          <a:p>
            <a:pPr>
              <a:spcBef>
                <a:spcPts val="300"/>
              </a:spcBef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1956 - Bardeen, Brattain &amp; Schockley - Transistor</a:t>
            </a:r>
          </a:p>
          <a:p>
            <a:pPr>
              <a:spcBef>
                <a:spcPts val="300"/>
              </a:spcBef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1977 - Anderson - Solid State Theory</a:t>
            </a:r>
          </a:p>
          <a:p>
            <a:pPr>
              <a:spcBef>
                <a:spcPts val="300"/>
              </a:spcBef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1978 - Penzias &amp; Wilson - Proof of the Big Bang</a:t>
            </a:r>
          </a:p>
          <a:p>
            <a:pPr>
              <a:spcBef>
                <a:spcPts val="300"/>
              </a:spcBef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1997 - Steven Chu - Laser Cooling and Trapping of Atoms</a:t>
            </a:r>
          </a:p>
          <a:p>
            <a:pPr>
              <a:spcBef>
                <a:spcPts val="300"/>
              </a:spcBef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1998 - Stormer, Laughlin &amp; Tsui - Fractional Quantum Hall Effect</a:t>
            </a:r>
          </a:p>
          <a:p>
            <a:pPr>
              <a:spcBef>
                <a:spcPts val="300"/>
              </a:spcBef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2009 - Boyle &amp; Smith - CCD digital imaging sensors</a:t>
            </a:r>
          </a:p>
          <a:p>
            <a:pPr>
              <a:spcBef>
                <a:spcPts val="300"/>
              </a:spcBef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2014 – Eric Betzig – PALM Microscopy</a:t>
            </a:r>
            <a:endParaRPr sz="1800"/>
          </a:p>
          <a:p>
            <a:pPr>
              <a:defRPr sz="10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Patents:		</a:t>
            </a:r>
            <a:r>
              <a:rPr sz="1600"/>
              <a:t>Over 26,000 (of which I contributed 14)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My take as a fellow </a:t>
            </a:r>
            <a:r>
              <a:rPr b="1" i="0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rPr>
              <a:t>researcher</a:t>
            </a:r>
            <a:r>
              <a:t>:</a:t>
            </a:r>
          </a:p>
        </p:txBody>
      </p:sp>
      <p:sp>
        <p:nvSpPr>
          <p:cNvPr id="30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686800" cy="5638800"/>
          </a:xfrm>
          <a:prstGeom prst="rect">
            <a:avLst/>
          </a:prstGeom>
        </p:spPr>
        <p:txBody>
          <a:bodyPr/>
          <a:lstStyle/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Their plan is to use slow "serial" point-by-point writing in "parallel" manner</a:t>
            </a:r>
          </a:p>
          <a:p>
            <a:pPr defTabSz="868680"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That is, to use a glacially slow process</a:t>
            </a:r>
          </a:p>
          <a:p>
            <a:pPr defTabSz="868680"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sz="1520"/>
              <a:t>That I above calculated would take </a:t>
            </a:r>
            <a:r>
              <a:rPr sz="1520" b="1">
                <a:solidFill>
                  <a:srgbClr val="FF0000"/>
                </a:solidFill>
              </a:rPr>
              <a:t>30 YEARS </a:t>
            </a:r>
            <a:r>
              <a:rPr sz="1520"/>
              <a:t>to write one circuit</a:t>
            </a:r>
            <a:endParaRPr sz="950"/>
          </a:p>
          <a:p>
            <a:pPr defTabSz="868680">
              <a:spcBef>
                <a:spcPts val="200"/>
              </a:spcBef>
              <a:defRPr sz="104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But to do this </a:t>
            </a:r>
            <a:r>
              <a:rPr b="1"/>
              <a:t>simultaneously</a:t>
            </a:r>
            <a:r>
              <a:t> at a </a:t>
            </a:r>
            <a:r>
              <a:rPr b="1"/>
              <a:t>WHOLE LOT </a:t>
            </a:r>
            <a:r>
              <a:t>of points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Detailed comments:</a:t>
            </a:r>
          </a:p>
          <a:p>
            <a:pPr defTabSz="868680"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Basic write / read / erase idea for each cantilever seems sound</a:t>
            </a:r>
          </a:p>
          <a:p>
            <a:pPr defTabSz="868680"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Microfabrication techniques are suitable for making cantilever arrays</a:t>
            </a:r>
          </a:p>
          <a:p>
            <a:pPr defTabSz="868680"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>
                <a:solidFill>
                  <a:srgbClr val="FFCC00"/>
                </a:solidFill>
              </a:rPr>
              <a:t>Article stated that array of 1024 levers already fabricated!</a:t>
            </a:r>
          </a:p>
          <a:p>
            <a:pPr defTabSz="868680">
              <a:defRPr sz="760">
                <a:solidFill>
                  <a:srgbClr val="FF9933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But what if polymer sticks to a point?</a:t>
            </a:r>
          </a:p>
          <a:p>
            <a:pPr defTabSz="868680"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</a:t>
            </a:r>
            <a:r>
              <a:rPr>
                <a:solidFill>
                  <a:srgbClr val="FFCC00"/>
                </a:solidFill>
              </a:rPr>
              <a:t>So find a better polymer!!</a:t>
            </a:r>
          </a:p>
          <a:p>
            <a:pPr defTabSz="868680">
              <a:defRPr sz="950">
                <a:solidFill>
                  <a:srgbClr val="FF9933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Will points erode? (AFM probes erode after hours of continuous use)</a:t>
            </a:r>
          </a:p>
          <a:p>
            <a:pPr defTabSz="868680">
              <a:defRPr sz="57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</a:t>
            </a:r>
            <a:r>
              <a:rPr>
                <a:solidFill>
                  <a:srgbClr val="FFCC00"/>
                </a:solidFill>
              </a:rPr>
              <a:t>Would limit lifetime number of read-write-erase cycles</a:t>
            </a:r>
            <a:r>
              <a:t>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My take having once hung with </a:t>
            </a:r>
            <a:r>
              <a:rPr b="1">
                <a:solidFill>
                  <a:srgbClr val="FFCC00"/>
                </a:solidFill>
              </a:rPr>
              <a:t>development engineers</a:t>
            </a:r>
            <a:r>
              <a:t>:</a:t>
            </a:r>
          </a:p>
        </p:txBody>
      </p:sp>
      <p:sp>
        <p:nvSpPr>
          <p:cNvPr id="30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915400" cy="5638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Generally, for an entire "circuit" to work, all devices in that circuit must work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Unless we use much more complex and costly "fault tolerant" designs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Say we wanted a really simple circuit involving only three devices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If there's 90% chance each device works, what is chance of whole circuit working?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(0.9) (0.9) (0.9) = (0.9) </a:t>
            </a:r>
            <a:r>
              <a:rPr b="1" baseline="30000"/>
              <a:t>3</a:t>
            </a:r>
            <a:r>
              <a:t> = 0.72  =&gt;  72% "yield" of working circuits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C7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But "getting real" I'd guess Intel wants circuit yields of at least 90%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And these days their circuits can easily have 100,000,000 devices per circuit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(X) </a:t>
            </a:r>
            <a:r>
              <a:rPr b="1" baseline="30000"/>
              <a:t>100,000,000</a:t>
            </a:r>
            <a:r>
              <a:t> = 0.9  =&gt;  X = 1 =&gt; 100% according to my calculator 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Indicating that 90% circuit yield requires ~ 100% device yield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"We're not in Kansas Anymore!" - A Hands-on Introduction to Nanoscience</a:t>
            </a:r>
          </a:p>
        </p:txBody>
      </p:sp>
      <p:sp>
        <p:nvSpPr>
          <p:cNvPr id="31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Again, trying to outsmart my calculator's rounding:</a:t>
            </a:r>
          </a:p>
        </p:txBody>
      </p:sp>
      <p:sp>
        <p:nvSpPr>
          <p:cNvPr id="31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638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Put in explicit single device yields and calculate whole circuit yield: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Single device yield:	100,000,000 device circuit yield: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0.99			(0.99)</a:t>
            </a:r>
            <a:r>
              <a:rPr b="1" baseline="30000"/>
              <a:t>100,000,000</a:t>
            </a:r>
            <a:r>
              <a:t> = 0 =&gt; 0% 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0.9999			(0.9999)</a:t>
            </a:r>
            <a:r>
              <a:rPr b="1" baseline="30000"/>
              <a:t>100,000,000</a:t>
            </a:r>
            <a:r>
              <a:t> = 0 =&gt; 0% 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0.999999		(0.999999)</a:t>
            </a:r>
            <a:r>
              <a:rPr b="1" baseline="30000"/>
              <a:t>100,000,000</a:t>
            </a:r>
            <a:r>
              <a:t> = 3.7x10</a:t>
            </a:r>
            <a:r>
              <a:rPr b="1" baseline="30000"/>
              <a:t>-44 </a:t>
            </a:r>
            <a:r>
              <a:t>=&gt; ~0%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0.99999999		(0.99999999)</a:t>
            </a:r>
            <a:r>
              <a:rPr b="1" baseline="30000"/>
              <a:t>100,000,000</a:t>
            </a:r>
            <a:r>
              <a:t> = 0.368</a:t>
            </a:r>
            <a:r>
              <a:rPr b="1" baseline="30000"/>
              <a:t> </a:t>
            </a:r>
            <a:r>
              <a:t>=&gt; 36.8%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0.999999999		(0.99999999)</a:t>
            </a:r>
            <a:r>
              <a:rPr b="1" baseline="30000"/>
              <a:t>100,000,000</a:t>
            </a:r>
            <a:r>
              <a:t> = 0.905 =&gt; 90.5% 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 EACH device must work with a 99.999999% probability for 90% circuit yield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1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Above is calculation every circuit development engineer knows well</a:t>
            </a:r>
          </a:p>
        </p:txBody>
      </p:sp>
      <p:sp>
        <p:nvSpPr>
          <p:cNvPr id="31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638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It is WHY development engineers tend to be so cynical and pessimistic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it is not a calculation most researchers truly appreciate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Unless some development engineer once </a:t>
            </a:r>
            <a:r>
              <a:rPr b="1"/>
              <a:t>hammered</a:t>
            </a:r>
            <a:r>
              <a:t> it into their head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As one such development engineer once did to me!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it looks to me as if these IBM researchers </a:t>
            </a:r>
            <a:r>
              <a:rPr b="1"/>
              <a:t>have not had that experience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Because they are, in essence, still saying: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"But I got 1000 devices to work, why not 100,000,000?"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YOU should now see that, while it is not impossible, is extemely improbable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1">
                <a:solidFill>
                  <a:srgbClr val="FFC700"/>
                </a:solidFill>
              </a:rPr>
              <a:t>Indeed, Intel and industry took FIFTY YEARS to get that good!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1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Evidence one way or the other?</a:t>
            </a:r>
          </a:p>
        </p:txBody>
      </p:sp>
      <p:sp>
        <p:nvSpPr>
          <p:cNvPr id="32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638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In 2006 IBM authors gave it: 50-50 odds of working within 3 years (i.e. by 2009)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2008: "I'm skeptical . . . But not sure I'd bet against IBM (co-inventors of AFM)"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2009: No news from IBM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2010: My private conversation with an IBM developer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Since:  Absolutely nothing new on the web – draw your own conclusion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2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3340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Researchers have developed excellent nanoscience tools &amp; techniques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Some of these are also suitable for limited nanotechnology roles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800"/>
              <a:t>Prime example:  E-beam lithography</a:t>
            </a:r>
          </a:p>
          <a:p>
            <a:pPr>
              <a:defRPr sz="2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Other tools are superb for nanoscience - but hopeless for nanotechnology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800"/>
              <a:t>Prime examples:  STM and AFM probes (at least as </a:t>
            </a:r>
            <a:r>
              <a:rPr sz="1800" u="sng"/>
              <a:t>normally</a:t>
            </a:r>
            <a:r>
              <a:rPr sz="1800"/>
              <a:t> used)</a:t>
            </a:r>
          </a:p>
          <a:p>
            <a:pPr>
              <a:defRPr sz="2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But question of practicality can get REALLY MUDDY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800"/>
              <a:t>As in visionary "Nanodrive Project"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So stay excited about nanotechnology -  But also stay skeptical!</a:t>
            </a:r>
          </a:p>
        </p:txBody>
      </p:sp>
      <p:sp>
        <p:nvSpPr>
          <p:cNvPr id="324" name="Rectangle 5"/>
          <p:cNvSpPr txBox="1">
            <a:spLocks noGrp="1"/>
          </p:cNvSpPr>
          <p:nvPr>
            <p:ph type="title"/>
          </p:nvPr>
        </p:nvSpPr>
        <p:spPr>
          <a:xfrm>
            <a:off x="304800" y="19779"/>
            <a:ext cx="8534400" cy="685801"/>
          </a:xfrm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2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Credits / Acknowledgements</a:t>
            </a:r>
          </a:p>
        </p:txBody>
      </p:sp>
      <p:sp>
        <p:nvSpPr>
          <p:cNvPr id="328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Funding for this class was obtained from the National Science Foundation (under their Nanoscience Undergraduate Education program).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This set of notes was authored by John C. Bean who also created all figures not explicitly credited above.  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6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6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solidFill>
                  <a:srgbClr val="FF33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Copyright John C. Bean</a:t>
            </a:r>
            <a:endParaRPr u="sng"/>
          </a:p>
          <a:p>
            <a:pPr algn="ctr">
              <a:defRPr sz="14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(However, permission is granted for use by individual instructors in non-profit academic institutions)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3" name="Rectangle 1026"/>
          <p:cNvSpPr txBox="1">
            <a:spLocks noGrp="1"/>
          </p:cNvSpPr>
          <p:nvPr>
            <p:ph type="body" idx="1"/>
          </p:nvPr>
        </p:nvSpPr>
        <p:spPr>
          <a:xfrm>
            <a:off x="228600" y="381000"/>
            <a:ext cx="8686800" cy="5334000"/>
          </a:xfrm>
          <a:prstGeom prst="rect">
            <a:avLst/>
          </a:prstGeom>
        </p:spPr>
        <p:txBody>
          <a:bodyPr/>
          <a:lstStyle/>
          <a:p>
            <a:pPr algn="ctr" defTabSz="832104">
              <a:spcBef>
                <a:spcPts val="500"/>
              </a:spcBef>
              <a:defRPr sz="2184" i="1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And at Bell Labs I had a rather unusual career path	</a:t>
            </a:r>
            <a:endParaRPr sz="1456">
              <a:solidFill>
                <a:srgbClr val="E6F0FF"/>
              </a:solidFill>
            </a:endParaRPr>
          </a:p>
          <a:p>
            <a:pPr defTabSz="832104">
              <a:defRPr sz="728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32104">
              <a:spcBef>
                <a:spcPts val="300"/>
              </a:spcBef>
              <a:defRPr sz="1638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First 16 years spent as basic researcher and research department head</a:t>
            </a:r>
          </a:p>
          <a:p>
            <a:pPr defTabSz="832104">
              <a:spcBef>
                <a:spcPts val="300"/>
              </a:spcBef>
              <a:defRPr sz="1274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 defTabSz="832104">
              <a:spcBef>
                <a:spcPts val="300"/>
              </a:spcBef>
              <a:defRPr sz="1638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But spent last 5 years supporting manufacturing plant, doing technology transfer</a:t>
            </a:r>
          </a:p>
          <a:p>
            <a:pPr defTabSz="832104">
              <a:defRPr sz="1092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32104">
              <a:spcBef>
                <a:spcPts val="300"/>
              </a:spcBef>
              <a:defRPr sz="1638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For Bell Labs, these were RADICALLY different roles:</a:t>
            </a:r>
          </a:p>
          <a:p>
            <a:pPr defTabSz="832104">
              <a:defRPr sz="728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32104">
              <a:spcBef>
                <a:spcPts val="300"/>
              </a:spcBef>
              <a:defRPr sz="1638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Research &amp; Manufacturing were deliberately located in separate STATES!</a:t>
            </a:r>
          </a:p>
          <a:p>
            <a:pPr defTabSz="832104">
              <a:defRPr sz="728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32104">
              <a:spcBef>
                <a:spcPts val="300"/>
              </a:spcBef>
              <a:defRPr sz="1638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And my people and I didn’t exactly volunteer for that switch:</a:t>
            </a:r>
          </a:p>
          <a:p>
            <a:pPr defTabSz="832104">
              <a:defRPr sz="728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32104">
              <a:spcBef>
                <a:spcPts val="300"/>
              </a:spcBef>
              <a:defRPr sz="1638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After break up of the company in 1980’s, it began to fail</a:t>
            </a:r>
          </a:p>
          <a:p>
            <a:pPr defTabSz="832104">
              <a:spcBef>
                <a:spcPts val="100"/>
              </a:spcBef>
              <a:defRPr sz="728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 defTabSz="832104">
              <a:spcBef>
                <a:spcPts val="300"/>
              </a:spcBef>
              <a:defRPr sz="1638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They essentially pushed all researchers into development roles</a:t>
            </a:r>
          </a:p>
          <a:p>
            <a:pPr defTabSz="832104">
              <a:defRPr sz="728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32104">
              <a:spcBef>
                <a:spcPts val="300"/>
              </a:spcBef>
              <a:defRPr sz="1638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(And, a few years after I left, Bell Labs collapsed)</a:t>
            </a:r>
          </a:p>
          <a:p>
            <a:pPr defTabSz="832104">
              <a:defRPr sz="1638">
                <a:solidFill>
                  <a:srgbClr val="E6F0FF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32104">
              <a:spcBef>
                <a:spcPts val="300"/>
              </a:spcBef>
              <a:defRPr sz="1638">
                <a:solidFill>
                  <a:srgbClr val="FFCC00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Nevertheless, this experience:  </a:t>
            </a:r>
          </a:p>
          <a:p>
            <a:pPr algn="ctr" defTabSz="832104">
              <a:defRPr sz="728">
                <a:solidFill>
                  <a:srgbClr val="FFCC00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32104">
              <a:spcBef>
                <a:spcPts val="300"/>
              </a:spcBef>
              <a:defRPr sz="1638">
                <a:solidFill>
                  <a:srgbClr val="FFCC00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Gave me rare insight into the differences between Researchers and Developers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Observation #1: Researchers vs. Developers</a:t>
            </a:r>
          </a:p>
        </p:txBody>
      </p:sp>
      <p:sp>
        <p:nvSpPr>
          <p:cNvPr id="12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686800" cy="590081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World class basic researchers MUST  be wild-eyed optimists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Their GOAL is to do what no one has ever done before!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And to do this even if "conventional wisdom" says it can't be done!!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sz="1400">
                <a:solidFill>
                  <a:srgbClr val="FFCC00"/>
                </a:solidFill>
              </a:rPr>
              <a:t>STOP - THINK about what this says about researcher’s personality (ego . . .) !</a:t>
            </a:r>
            <a:endParaRPr>
              <a:solidFill>
                <a:srgbClr val="FFCC00"/>
              </a:solidFill>
            </a:endParaRP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Manufacturing people MUST  be cynics 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Gravitating toward known, well-proven (= OLD), methods and techniques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Or they would NEVER achieve high-yield production!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Heck, the Sales Dept. would be happy with only ONE NEW THING per product!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And with good enough advertising, ZERO new things could suffice!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Mindsets are so incompatible or even corrosive to one another </a:t>
            </a:r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	that corporate R &amp; D are often separated geographically</a:t>
            </a:r>
            <a:endParaRPr>
              <a:solidFill>
                <a:srgbClr val="FF9933"/>
              </a:solidFill>
            </a:endParaRPr>
          </a:p>
          <a:p>
            <a:pPr>
              <a:defRPr sz="1200"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600">
                <a:solidFill>
                  <a:srgbClr val="DCE6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(So that researchers don't get TOO practical and developers don't get TOO spacey!)</a:t>
            </a:r>
            <a:r>
              <a:rPr sz="1800"/>
              <a:t>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9" name="Rectangle 1026"/>
          <p:cNvSpPr txBox="1">
            <a:spLocks noGrp="1"/>
          </p:cNvSpPr>
          <p:nvPr>
            <p:ph type="body" idx="1"/>
          </p:nvPr>
        </p:nvSpPr>
        <p:spPr>
          <a:xfrm>
            <a:off x="228600" y="381000"/>
            <a:ext cx="8686800" cy="594701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700"/>
              </a:spcBef>
              <a:defRPr sz="2400" i="1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Consequences?</a:t>
            </a:r>
          </a:p>
          <a:p>
            <a:pPr>
              <a:defRPr sz="1800">
                <a:solidFill>
                  <a:srgbClr val="E6F0FF"/>
                </a:solidFill>
              </a:defRPr>
            </a:pPr>
            <a:endParaRPr sz="2400"/>
          </a:p>
          <a:p>
            <a:pPr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Putting it bluntly:</a:t>
            </a:r>
          </a:p>
          <a:p>
            <a:pPr>
              <a:defRPr sz="9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Discussing commercial possibilities, researchers have a gaping blind spot</a:t>
            </a:r>
          </a:p>
          <a:p>
            <a:pPr>
              <a:tabLst>
                <a:tab pos="457200" algn="l"/>
                <a:tab pos="914400" algn="l"/>
              </a:tabLst>
              <a:defRPr sz="10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When discussing technology they combine innate optimism with ignorance</a:t>
            </a:r>
          </a:p>
          <a:p>
            <a:pPr>
              <a:tabLst>
                <a:tab pos="457200" algn="l"/>
                <a:tab pos="914400" algn="l"/>
              </a:tabLst>
              <a:defRPr sz="24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And yet researchers are often the public face of a corporation:</a:t>
            </a:r>
          </a:p>
          <a:p>
            <a:pPr>
              <a:tabLst>
                <a:tab pos="457200" algn="l"/>
                <a:tab pos="914400" algn="l"/>
              </a:tabLst>
              <a:defRPr sz="10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As scientists, part of their job is to publicly share results</a:t>
            </a:r>
          </a:p>
          <a:p>
            <a:pPr>
              <a:tabLst>
                <a:tab pos="457200" algn="l"/>
                <a:tab pos="914400" algn="l"/>
              </a:tabLst>
              <a:defRPr sz="12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And management encourages this to bolster technical stature of the company</a:t>
            </a:r>
          </a:p>
          <a:p>
            <a:pPr>
              <a:tabLst>
                <a:tab pos="457200" algn="l"/>
                <a:tab pos="9144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However, this means that when basic researchers make technology predictions</a:t>
            </a:r>
          </a:p>
          <a:p>
            <a:pPr>
              <a:tabLst>
                <a:tab pos="457200" algn="l"/>
                <a:tab pos="9144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 algn="ct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Predictions should be taken with a HUGE grain of salt </a:t>
            </a:r>
          </a:p>
          <a:p>
            <a:pPr algn="ctr">
              <a:defRPr sz="10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(in ANY field of science!)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3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Observation #2: Quality of Nanoscience "Peer Review"</a:t>
            </a:r>
          </a:p>
        </p:txBody>
      </p:sp>
      <p:sp>
        <p:nvSpPr>
          <p:cNvPr id="13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49300"/>
            <a:ext cx="8915400" cy="5542519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 </a:t>
            </a:r>
            <a:r>
              <a:rPr b="1"/>
              <a:t>Scientific Method </a:t>
            </a:r>
            <a:r>
              <a:t>is built around "peer review:"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Before publication, papers must pass review by peer experts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If paper is accepted and published, it's then further critiqued by all readers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This is normally done through very focused (scientifically narrow) publications</a:t>
            </a:r>
            <a:r>
              <a:rPr sz="1600"/>
              <a:t> 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Where ~ ALL readers have SOME expertise in the subjects being written about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Nanoscience is uniquely broad </a:t>
            </a:r>
            <a:r>
              <a:rPr sz="1600"/>
              <a:t>(because we don't yet know where it is going!)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GENERAL SCIENCE publications are therefore preferred (Nature, Science . . .)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All readers are NOT experts - Even all REVIEWERS may not be experts! 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>
                <a:solidFill>
                  <a:srgbClr val="FFCC00"/>
                </a:solidFill>
              </a:rPr>
              <a:t>Validity of certain Nanoscience papers has been severely questioned</a:t>
            </a:r>
          </a:p>
          <a:p>
            <a:pPr>
              <a:defRPr sz="5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One produced best known case of scientific fraud in recent history!</a:t>
            </a:r>
            <a:endParaRPr>
              <a:solidFill>
                <a:srgbClr val="FF9933"/>
              </a:solidFill>
            </a:endParaRPr>
          </a:p>
          <a:p>
            <a:pPr>
              <a:defRPr sz="1000"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Problem's exacerbated by modern publication via the web and/or press release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026"/>
          <p:cNvSpPr txBox="1">
            <a:spLocks noGrp="1"/>
          </p:cNvSpPr>
          <p:nvPr>
            <p:ph type="body" idx="1"/>
          </p:nvPr>
        </p:nvSpPr>
        <p:spPr>
          <a:xfrm>
            <a:off x="238760" y="283130"/>
            <a:ext cx="8915400" cy="629174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700"/>
              </a:spcBef>
              <a:defRPr sz="2400" i="1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Consequences?</a:t>
            </a:r>
          </a:p>
          <a:p>
            <a:pPr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Again putting it bluntly:</a:t>
            </a:r>
          </a:p>
          <a:p>
            <a:pPr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Nanoscience publications have a particularly jaded history</a:t>
            </a:r>
          </a:p>
          <a:p>
            <a:pPr>
              <a:defRPr sz="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They are prone to exaggeration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  <a:defRPr sz="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They often include overlooked omissions or errors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  <a:defRPr sz="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	And, occasionally, outright fraud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Further, veracity is also affected by the nature of nanoscience businesses: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  <a:defRPr sz="12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HUGE expense of </a:t>
            </a:r>
            <a:r>
              <a:rPr b="1"/>
              <a:t>Microfabrication</a:t>
            </a:r>
            <a:r>
              <a:t> =&gt; Big, old, well-established companies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  <a:defRPr sz="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With strong vested interest in protecting their reputation/credibility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</a:tabLst>
              <a:defRPr sz="1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Low cost of </a:t>
            </a:r>
            <a:r>
              <a:rPr b="1"/>
              <a:t>Nanofabrication</a:t>
            </a:r>
            <a:r>
              <a:t> =&gt; Hundreds of small start-up companies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  <a:defRPr sz="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</a:tabLst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sz="1800"/>
              <a:t>Some of which may “bend truth” to raise capital and/or stock price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  <a:defRPr sz="8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</a:tabLst>
              <a:defRPr sz="1600">
                <a:solidFill>
                  <a:srgbClr val="E6F0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	</a:t>
            </a:r>
            <a:r>
              <a:rPr sz="1800"/>
              <a:t>(in order for their start-up to survive a few more months!)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3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This sets the stage for my discussion of Science vs. Technology:</a:t>
            </a:r>
          </a:p>
        </p:txBody>
      </p:sp>
      <p:sp>
        <p:nvSpPr>
          <p:cNvPr id="139" name="Rectangle 3"/>
          <p:cNvSpPr txBox="1">
            <a:spLocks noGrp="1"/>
          </p:cNvSpPr>
          <p:nvPr>
            <p:ph type="body" idx="1"/>
          </p:nvPr>
        </p:nvSpPr>
        <p:spPr>
          <a:xfrm>
            <a:off x="76200" y="914400"/>
            <a:ext cx="9067800" cy="5153859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Researchers deliberately isolated from (and naive about) technology</a:t>
            </a:r>
          </a:p>
          <a:p>
            <a:pPr algn="ctr">
              <a:spcBef>
                <a:spcPts val="300"/>
              </a:spcBef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+</a:t>
            </a:r>
          </a:p>
          <a:p>
            <a:pPr algn="ctr">
              <a:spcBef>
                <a:spcPts val="300"/>
              </a:spcBef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Peer review weakened by breadth of field / self-publication trends / business promotion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=&gt; It's very hard to distinguish valid science from questionable "technology" 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And you shouldn't blindly accept "experts" word (including mine)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Yet distinction is essential if are to judge prospects of Nanoscience/technology</a:t>
            </a:r>
          </a:p>
          <a:p>
            <a:pPr>
              <a:defRPr sz="2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So, to sharpen our skills at making such distinctions, let's: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1)</a:t>
            </a:r>
            <a:r>
              <a:t> </a:t>
            </a:r>
            <a:r>
              <a:rPr sz="1600"/>
              <a:t>Identify boundaries for Microscience/technology (where they are more certain)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2) Then try to do the same for Nano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41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3993</Words>
  <Application>Microsoft Macintosh PowerPoint</Application>
  <PresentationFormat>On-screen Show (4:3)</PresentationFormat>
  <Paragraphs>652</Paragraphs>
  <Slides>36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Lecture 1 - What is Nanoscience</vt:lpstr>
      <vt:lpstr>Great Science versus Viable Technology?</vt:lpstr>
      <vt:lpstr>Slide 2</vt:lpstr>
      <vt:lpstr>Slide 3</vt:lpstr>
      <vt:lpstr>Slide 4</vt:lpstr>
      <vt:lpstr>Observation #1: Researchers vs. Developers</vt:lpstr>
      <vt:lpstr>Slide 6</vt:lpstr>
      <vt:lpstr>Observation #2: Quality of Nanoscience "Peer Review"</vt:lpstr>
      <vt:lpstr>Slide 8</vt:lpstr>
      <vt:lpstr>This sets the stage for my discussion of Science vs. Technology:</vt:lpstr>
      <vt:lpstr>Drawing the distinctions in Microtechnology</vt:lpstr>
      <vt:lpstr>More modern production photolithography tools:</vt:lpstr>
      <vt:lpstr>Preceding is CLEARLY technology     But where does boundary get fuzzy?</vt:lpstr>
      <vt:lpstr>Slide 13</vt:lpstr>
      <vt:lpstr>Slide 14</vt:lpstr>
      <vt:lpstr>To convert SEM to e-beam lithography, you only need to:</vt:lpstr>
      <vt:lpstr>What has this got to do with making masks?</vt:lpstr>
      <vt:lpstr>But did you spot key difference from earlier photolithography?</vt:lpstr>
      <vt:lpstr>Photo vs. E-beam lithography patterning rates?</vt:lpstr>
      <vt:lpstr>So both techniques = technology, right?</vt:lpstr>
      <vt:lpstr>Further examples?</vt:lpstr>
      <vt:lpstr>Photos of an actual break-junction setup:</vt:lpstr>
      <vt:lpstr>Investigators noted similar configuration in nanoscale tips of: </vt:lpstr>
      <vt:lpstr>Others explored direct use of  STM or AFM for lithography:</vt:lpstr>
      <vt:lpstr>Slide 24</vt:lpstr>
      <vt:lpstr>Processing times for ALL lithographies:</vt:lpstr>
      <vt:lpstr>We're now experts at distinguishing good science from viable technology</vt:lpstr>
      <vt:lpstr>Which works (upside down) by:</vt:lpstr>
      <vt:lpstr>Slide 28</vt:lpstr>
      <vt:lpstr>Slide 29</vt:lpstr>
      <vt:lpstr>My take as a fellow researcher:</vt:lpstr>
      <vt:lpstr>My take having once hung with development engineers:</vt:lpstr>
      <vt:lpstr>Again, trying to outsmart my calculator's rounding:</vt:lpstr>
      <vt:lpstr>Above is calculation every circuit development engineer knows well</vt:lpstr>
      <vt:lpstr>Evidence one way or the other?</vt:lpstr>
      <vt:lpstr>Summary</vt:lpstr>
      <vt:lpstr>Credits / 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Science versus Viable Technology?</dc:title>
  <cp:lastModifiedBy>John Bean</cp:lastModifiedBy>
  <cp:revision>1</cp:revision>
  <dcterms:created xsi:type="dcterms:W3CDTF">2019-03-04T16:32:24Z</dcterms:created>
  <dcterms:modified xsi:type="dcterms:W3CDTF">2019-03-04T16:39:54Z</dcterms:modified>
</cp:coreProperties>
</file>